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3" r:id="rId1"/>
  </p:sldMasterIdLst>
  <p:notesMasterIdLst>
    <p:notesMasterId r:id="rId33"/>
  </p:notesMasterIdLst>
  <p:sldIdLst>
    <p:sldId id="259" r:id="rId2"/>
    <p:sldId id="262" r:id="rId3"/>
    <p:sldId id="282" r:id="rId4"/>
    <p:sldId id="307" r:id="rId5"/>
    <p:sldId id="301" r:id="rId6"/>
    <p:sldId id="296" r:id="rId7"/>
    <p:sldId id="300" r:id="rId8"/>
    <p:sldId id="303" r:id="rId9"/>
    <p:sldId id="308" r:id="rId10"/>
    <p:sldId id="309" r:id="rId11"/>
    <p:sldId id="304" r:id="rId12"/>
    <p:sldId id="310" r:id="rId13"/>
    <p:sldId id="311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05" r:id="rId22"/>
    <p:sldId id="320" r:id="rId23"/>
    <p:sldId id="327" r:id="rId24"/>
    <p:sldId id="325" r:id="rId25"/>
    <p:sldId id="326" r:id="rId26"/>
    <p:sldId id="321" r:id="rId27"/>
    <p:sldId id="323" r:id="rId28"/>
    <p:sldId id="324" r:id="rId29"/>
    <p:sldId id="306" r:id="rId30"/>
    <p:sldId id="294" r:id="rId31"/>
    <p:sldId id="29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363962AA-FADF-49ED-8A29-B11A2F4AA347}">
          <p14:sldIdLst>
            <p14:sldId id="259"/>
            <p14:sldId id="262"/>
            <p14:sldId id="282"/>
            <p14:sldId id="307"/>
            <p14:sldId id="301"/>
            <p14:sldId id="296"/>
            <p14:sldId id="300"/>
            <p14:sldId id="303"/>
            <p14:sldId id="308"/>
            <p14:sldId id="309"/>
            <p14:sldId id="304"/>
            <p14:sldId id="310"/>
            <p14:sldId id="311"/>
            <p14:sldId id="313"/>
            <p14:sldId id="314"/>
            <p14:sldId id="315"/>
            <p14:sldId id="316"/>
            <p14:sldId id="317"/>
            <p14:sldId id="318"/>
            <p14:sldId id="319"/>
            <p14:sldId id="305"/>
            <p14:sldId id="320"/>
            <p14:sldId id="327"/>
            <p14:sldId id="325"/>
            <p14:sldId id="326"/>
            <p14:sldId id="321"/>
            <p14:sldId id="323"/>
            <p14:sldId id="324"/>
            <p14:sldId id="306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CC6600"/>
    <a:srgbClr val="FF9933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 autoAdjust="0"/>
    <p:restoredTop sz="94673" autoAdjust="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0257D-15B6-44AA-95F7-5CB86220DB2E}" type="datetimeFigureOut">
              <a:rPr lang="en-US" smtClean="0"/>
              <a:t>12/06/2023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9525B-71B2-4A52-868E-ECAB369D9D4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87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26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4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65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43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77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03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40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51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19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02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56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33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47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4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88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3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25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01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808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16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1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DCD6C84-61E4-43DE-BB9B-8942D02AE026}" type="datetimeFigureOut">
              <a:rPr lang="en-US" smtClean="0"/>
              <a:t>12/06/2023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4171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12/06/2023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55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12/06/2023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19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12/06/2023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8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12/06/2023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814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12/06/2023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3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12/06/2023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6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12/06/2023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52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12/06/2023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5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12/06/2023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6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12/06/2023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17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CDCD6C84-61E4-43DE-BB9B-8942D02AE026}" type="datetimeFigureOut">
              <a:rPr lang="en-US" smtClean="0"/>
              <a:t>12/06/2023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803B299-74C3-46DC-84F3-A079E4AE8B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01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  <p:sldLayoutId id="2147484157" r:id="rId4"/>
    <p:sldLayoutId id="2147484158" r:id="rId5"/>
    <p:sldLayoutId id="2147484159" r:id="rId6"/>
    <p:sldLayoutId id="2147484160" r:id="rId7"/>
    <p:sldLayoutId id="2147484161" r:id="rId8"/>
    <p:sldLayoutId id="2147484162" r:id="rId9"/>
    <p:sldLayoutId id="2147484163" r:id="rId10"/>
    <p:sldLayoutId id="21474841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vof-GBruVmq2ZhjEyifVLhNtbRypOBzc?usp=sharing" TargetMode="External"/><Relationship Id="rId2" Type="http://schemas.openxmlformats.org/officeDocument/2006/relationships/hyperlink" Target="https://github.com/jahrim/dl-project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utkarshsaxenadn/landscape-recognition-image-dataset-12k-imag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www.tensorflow.org/tutorials/load_data/tfrecor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22BCA3-31C1-4329-B0BA-4748F937B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859" y="946073"/>
            <a:ext cx="8409414" cy="1791441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Landscape Generation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C1DD8F-426A-45F7-A524-5569263BE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91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D39CD7-AB20-4006-930C-6368406D0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0388" y="5359400"/>
            <a:ext cx="255031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D65D7AA-A0C8-491E-9211-059F0D299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B6719A-D5D9-FCF0-E6CA-1D61D0AF555A}"/>
              </a:ext>
            </a:extLst>
          </p:cNvPr>
          <p:cNvSpPr txBox="1"/>
          <p:nvPr/>
        </p:nvSpPr>
        <p:spPr>
          <a:xfrm>
            <a:off x="1876053" y="2836245"/>
            <a:ext cx="7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for the course of Deep Learning 2022-2023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F2B6A-3248-8786-2DF8-C57B210E1244}"/>
              </a:ext>
            </a:extLst>
          </p:cNvPr>
          <p:cNvSpPr txBox="1"/>
          <p:nvPr/>
        </p:nvSpPr>
        <p:spPr>
          <a:xfrm>
            <a:off x="1876053" y="3512312"/>
            <a:ext cx="3588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Jahrim Gabriele Cesario</a:t>
            </a:r>
          </a:p>
          <a:p>
            <a:r>
              <a:rPr lang="en-US" sz="1600" dirty="0"/>
              <a:t>jahrim.cesario2@studio.unibo.it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F77DA7-541A-C69D-6D37-3475B1AF73F7}"/>
              </a:ext>
            </a:extLst>
          </p:cNvPr>
          <p:cNvSpPr txBox="1"/>
          <p:nvPr/>
        </p:nvSpPr>
        <p:spPr>
          <a:xfrm>
            <a:off x="1876052" y="5708376"/>
            <a:ext cx="8502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Repository: </a:t>
            </a:r>
            <a:r>
              <a:rPr lang="en-US" sz="1400" dirty="0">
                <a:hlinkClick r:id="rId2"/>
              </a:rPr>
              <a:t>https://github.com/jahrim/dl-project</a:t>
            </a:r>
            <a:endParaRPr lang="en-US" sz="1400" dirty="0"/>
          </a:p>
          <a:p>
            <a:r>
              <a:rPr lang="en-US" sz="1400" dirty="0" err="1"/>
              <a:t>Colab</a:t>
            </a:r>
            <a:r>
              <a:rPr lang="en-US" sz="1400" dirty="0"/>
              <a:t>: </a:t>
            </a:r>
            <a:r>
              <a:rPr lang="en-US" sz="1400" b="0" i="0" u="none" strike="noStrike" dirty="0">
                <a:effectLst/>
                <a:hlinkClick r:id="rId3"/>
              </a:rPr>
              <a:t>https://colab.research.google.com/drive/1vof-GBruVmq2ZhjEyifVLhNtbRypOBzc?usp=sharing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8714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nuvola, paesaggio, natura, aria aperta&#10;&#10;Descrizione generata automaticamente">
            <a:extLst>
              <a:ext uri="{FF2B5EF4-FFF2-40B4-BE49-F238E27FC236}">
                <a16:creationId xmlns:a16="http://schemas.microsoft.com/office/drawing/2014/main" id="{19868220-72F0-0FF1-D4E0-3CA3EF560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591" y="3076187"/>
            <a:ext cx="2286005" cy="2496317"/>
          </a:xfrm>
          <a:prstGeom prst="rect">
            <a:avLst/>
          </a:prstGeom>
        </p:spPr>
      </p:pic>
      <p:pic>
        <p:nvPicPr>
          <p:cNvPr id="12" name="Immagine 11" descr="Immagine che contiene natura, aria aperta, paesaggio, acqua&#10;&#10;Descrizione generata automaticamente">
            <a:extLst>
              <a:ext uri="{FF2B5EF4-FFF2-40B4-BE49-F238E27FC236}">
                <a16:creationId xmlns:a16="http://schemas.microsoft.com/office/drawing/2014/main" id="{0CB2DD1A-9345-8720-8268-9DFA666A3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49" y="3076188"/>
            <a:ext cx="2286005" cy="2496317"/>
          </a:xfrm>
          <a:prstGeom prst="rect">
            <a:avLst/>
          </a:prstGeom>
        </p:spPr>
      </p:pic>
      <p:pic>
        <p:nvPicPr>
          <p:cNvPr id="10" name="Immagine 9" descr="Immagine che contiene aria aperta, albero, natura, spiaggia&#10;&#10;Descrizione generata automaticamente">
            <a:extLst>
              <a:ext uri="{FF2B5EF4-FFF2-40B4-BE49-F238E27FC236}">
                <a16:creationId xmlns:a16="http://schemas.microsoft.com/office/drawing/2014/main" id="{E79EF49F-D421-FDE1-2F80-200D4F528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697" y="3076188"/>
            <a:ext cx="2286005" cy="2496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Observations (3/3)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212121"/>
                </a:solidFill>
              </a:rPr>
              <a:t>High Variance</a:t>
            </a:r>
            <a:r>
              <a:rPr lang="en-US" sz="2000" dirty="0">
                <a:solidFill>
                  <a:srgbClr val="212121"/>
                </a:solidFill>
              </a:rPr>
              <a:t>: each landscape type can be expressed by a large pool of </a:t>
            </a:r>
            <a:r>
              <a:rPr lang="en-US" sz="2000" b="1" dirty="0">
                <a:solidFill>
                  <a:srgbClr val="212121"/>
                </a:solidFill>
              </a:rPr>
              <a:t>shapes</a:t>
            </a:r>
            <a:r>
              <a:rPr lang="en-US" sz="2000" dirty="0">
                <a:solidFill>
                  <a:srgbClr val="212121"/>
                </a:solidFill>
              </a:rPr>
              <a:t>, </a:t>
            </a:r>
            <a:r>
              <a:rPr lang="en-US" sz="2000" b="1" dirty="0">
                <a:solidFill>
                  <a:srgbClr val="212121"/>
                </a:solidFill>
              </a:rPr>
              <a:t>colors</a:t>
            </a:r>
            <a:r>
              <a:rPr lang="en-US" sz="2000" dirty="0">
                <a:solidFill>
                  <a:srgbClr val="212121"/>
                </a:solidFill>
              </a:rPr>
              <a:t> and </a:t>
            </a:r>
            <a:r>
              <a:rPr lang="en-US" sz="2000" b="1" dirty="0">
                <a:solidFill>
                  <a:srgbClr val="212121"/>
                </a:solidFill>
              </a:rPr>
              <a:t>perspectives</a:t>
            </a:r>
            <a:r>
              <a:rPr lang="en-US" sz="2000" dirty="0">
                <a:solidFill>
                  <a:srgbClr val="212121"/>
                </a:solidFill>
              </a:rPr>
              <a:t>. The model will have to learn all these features for each landscape type.</a:t>
            </a: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C7BC34F-9713-F794-73C2-55B790DCFDF6}"/>
              </a:ext>
            </a:extLst>
          </p:cNvPr>
          <p:cNvSpPr txBox="1"/>
          <p:nvPr/>
        </p:nvSpPr>
        <p:spPr>
          <a:xfrm>
            <a:off x="4046574" y="5599321"/>
            <a:ext cx="3025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F</a:t>
            </a:r>
            <a:r>
              <a:rPr lang="it-IT" sz="1200" dirty="0"/>
              <a:t>7. </a:t>
            </a:r>
            <a:r>
              <a:rPr lang="it-IT" sz="1200" dirty="0" err="1"/>
              <a:t>Examples</a:t>
            </a:r>
            <a:r>
              <a:rPr lang="it-IT" sz="1200" dirty="0"/>
              <a:t> of high </a:t>
            </a:r>
            <a:r>
              <a:rPr lang="it-IT" sz="1200" dirty="0" err="1"/>
              <a:t>variance</a:t>
            </a:r>
            <a:r>
              <a:rPr lang="it-IT" sz="1200" dirty="0"/>
              <a:t> in </a:t>
            </a:r>
            <a:r>
              <a:rPr lang="it-IT" sz="1200" dirty="0" err="1"/>
              <a:t>coasts</a:t>
            </a:r>
            <a:r>
              <a:rPr lang="it-IT" sz="1200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30153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Data</a:t>
            </a:r>
            <a:br>
              <a:rPr lang="en-US" sz="6000" dirty="0">
                <a:solidFill>
                  <a:schemeClr val="tx2"/>
                </a:solidFill>
              </a:rPr>
            </a:br>
            <a:r>
              <a:rPr lang="en-US" sz="6000" dirty="0">
                <a:solidFill>
                  <a:schemeClr val="tx2"/>
                </a:solidFill>
              </a:rPr>
              <a:t>Preparation</a:t>
            </a:r>
          </a:p>
        </p:txBody>
      </p:sp>
    </p:spTree>
    <p:extLst>
      <p:ext uri="{BB962C8B-B14F-4D97-AF65-F5344CB8AC3E}">
        <p14:creationId xmlns:p14="http://schemas.microsoft.com/office/powerpoint/2010/main" val="1478169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>
                <a:solidFill>
                  <a:srgbClr val="212121"/>
                </a:solidFill>
              </a:rPr>
              <a:t>The </a:t>
            </a:r>
            <a:r>
              <a:rPr lang="en-US" sz="2000" dirty="0" err="1">
                <a:solidFill>
                  <a:srgbClr val="212121"/>
                </a:solidFill>
              </a:rPr>
              <a:t>TFRecords</a:t>
            </a:r>
            <a:r>
              <a:rPr lang="en-US" sz="2000" dirty="0">
                <a:solidFill>
                  <a:srgbClr val="212121"/>
                </a:solidFill>
              </a:rPr>
              <a:t> have been </a:t>
            </a:r>
            <a:r>
              <a:rPr lang="en-US" sz="2000" b="1" dirty="0">
                <a:solidFill>
                  <a:srgbClr val="212121"/>
                </a:solidFill>
              </a:rPr>
              <a:t>parsed to extract the images and labels </a:t>
            </a:r>
            <a:r>
              <a:rPr lang="en-US" sz="2000" dirty="0">
                <a:solidFill>
                  <a:srgbClr val="212121"/>
                </a:solidFill>
              </a:rPr>
              <a:t>of the dataset as tensors.</a:t>
            </a: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sp>
        <p:nvSpPr>
          <p:cNvPr id="5" name="Doppia parentesi graffa 4">
            <a:extLst>
              <a:ext uri="{FF2B5EF4-FFF2-40B4-BE49-F238E27FC236}">
                <a16:creationId xmlns:a16="http://schemas.microsoft.com/office/drawing/2014/main" id="{49B99DAD-DA6A-9531-E0DE-84193899A53A}"/>
              </a:ext>
            </a:extLst>
          </p:cNvPr>
          <p:cNvSpPr/>
          <p:nvPr/>
        </p:nvSpPr>
        <p:spPr>
          <a:xfrm>
            <a:off x="1914906" y="4033943"/>
            <a:ext cx="2067126" cy="1046132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image: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byte[]</a:t>
            </a:r>
          </a:p>
          <a:p>
            <a:r>
              <a:rPr lang="en-US" dirty="0"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label: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int64</a:t>
            </a:r>
            <a:endParaRPr lang="it-IT" dirty="0">
              <a:solidFill>
                <a:srgbClr val="0070C0"/>
              </a:solidFill>
              <a:latin typeface="Consolas" panose="020B0609020204030204" pitchFamily="49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46F05DD-ED12-29AE-2EBD-8910E55ED707}"/>
              </a:ext>
            </a:extLst>
          </p:cNvPr>
          <p:cNvGrpSpPr/>
          <p:nvPr/>
        </p:nvGrpSpPr>
        <p:grpSpPr>
          <a:xfrm>
            <a:off x="5037963" y="3205776"/>
            <a:ext cx="4210050" cy="2702466"/>
            <a:chOff x="5647182" y="2747346"/>
            <a:chExt cx="4210050" cy="2702466"/>
          </a:xfrm>
        </p:grpSpPr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B895B2B9-A7EB-A7E4-78A0-348A1542140D}"/>
                </a:ext>
              </a:extLst>
            </p:cNvPr>
            <p:cNvGrpSpPr/>
            <p:nvPr/>
          </p:nvGrpSpPr>
          <p:grpSpPr>
            <a:xfrm>
              <a:off x="5890676" y="3105481"/>
              <a:ext cx="2382324" cy="2201737"/>
              <a:chOff x="2334768" y="3908639"/>
              <a:chExt cx="2382324" cy="2201737"/>
            </a:xfrm>
          </p:grpSpPr>
          <p:pic>
            <p:nvPicPr>
              <p:cNvPr id="13" name="Immagine 12" descr="Immagine che contiene natura, nuvola, acqua, aria aperta&#10;&#10;Descrizione generata automaticamente">
                <a:extLst>
                  <a:ext uri="{FF2B5EF4-FFF2-40B4-BE49-F238E27FC236}">
                    <a16:creationId xmlns:a16="http://schemas.microsoft.com/office/drawing/2014/main" id="{5D665A92-8249-29A7-73CC-8FD8FB699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1466" y="3908639"/>
                <a:ext cx="1965626" cy="1973488"/>
              </a:xfrm>
              <a:prstGeom prst="rect">
                <a:avLst/>
              </a:prstGeom>
            </p:spPr>
          </p:pic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2B0F6F2C-1FC5-49BD-2EAB-3407F122AF5F}"/>
                  </a:ext>
                </a:extLst>
              </p:cNvPr>
              <p:cNvSpPr txBox="1"/>
              <p:nvPr/>
            </p:nvSpPr>
            <p:spPr>
              <a:xfrm>
                <a:off x="2334768" y="4741494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256</a:t>
                </a:r>
                <a:endParaRPr lang="it-IT" sz="1400" dirty="0"/>
              </a:p>
            </p:txBody>
          </p: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31B1559B-D0CB-B843-877F-C9F120DE0273}"/>
                  </a:ext>
                </a:extLst>
              </p:cNvPr>
              <p:cNvSpPr txBox="1"/>
              <p:nvPr/>
            </p:nvSpPr>
            <p:spPr>
              <a:xfrm>
                <a:off x="3492867" y="5802599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256</a:t>
                </a:r>
                <a:endParaRPr lang="it-IT" sz="1400" dirty="0"/>
              </a:p>
            </p:txBody>
          </p:sp>
        </p:grpSp>
        <p:sp>
          <p:nvSpPr>
            <p:cNvPr id="6" name="Doppia parentesi quadra 5">
              <a:extLst>
                <a:ext uri="{FF2B5EF4-FFF2-40B4-BE49-F238E27FC236}">
                  <a16:creationId xmlns:a16="http://schemas.microsoft.com/office/drawing/2014/main" id="{D2556C92-FAEC-19B2-235B-4F7CF6E1D024}"/>
                </a:ext>
              </a:extLst>
            </p:cNvPr>
            <p:cNvSpPr/>
            <p:nvPr/>
          </p:nvSpPr>
          <p:spPr>
            <a:xfrm>
              <a:off x="5647182" y="2747346"/>
              <a:ext cx="4210050" cy="2702466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                ,      0</a:t>
              </a:r>
              <a:endParaRPr lang="it-IT" dirty="0"/>
            </a:p>
          </p:txBody>
        </p:sp>
      </p:grp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BD9D4AEC-C72D-6FBE-B445-0FC1B72AB89E}"/>
              </a:ext>
            </a:extLst>
          </p:cNvPr>
          <p:cNvCxnSpPr>
            <a:cxnSpLocks/>
          </p:cNvCxnSpPr>
          <p:nvPr/>
        </p:nvCxnSpPr>
        <p:spPr>
          <a:xfrm>
            <a:off x="4057089" y="4557009"/>
            <a:ext cx="9141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D41FC54-C2BF-3055-98AA-D3D24C3CEF96}"/>
              </a:ext>
            </a:extLst>
          </p:cNvPr>
          <p:cNvSpPr txBox="1"/>
          <p:nvPr/>
        </p:nvSpPr>
        <p:spPr>
          <a:xfrm>
            <a:off x="2334358" y="3595872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TFRecord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727B1E3-CFB5-174E-CC9A-940B5F016C92}"/>
              </a:ext>
            </a:extLst>
          </p:cNvPr>
          <p:cNvSpPr txBox="1"/>
          <p:nvPr/>
        </p:nvSpPr>
        <p:spPr>
          <a:xfrm>
            <a:off x="4141355" y="4270866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parsing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1919894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it-IT" sz="2000" dirty="0"/>
              <a:t>In some </a:t>
            </a:r>
            <a:r>
              <a:rPr lang="it-IT" sz="2000" dirty="0" err="1"/>
              <a:t>experiments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, the landscape types have been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filtered to reduce the variance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 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in the training set, analyzing the performances of the model in different conditions.</a:t>
            </a:r>
            <a:endParaRPr lang="en-US" sz="2000" dirty="0">
              <a:solidFill>
                <a:srgbClr val="212121"/>
              </a:solidFill>
            </a:endParaRPr>
          </a:p>
          <a:p>
            <a:pPr marL="0" indent="0" algn="just">
              <a:buNone/>
            </a:pPr>
            <a:endParaRPr lang="en-US" sz="2000" dirty="0">
              <a:solidFill>
                <a:srgbClr val="212121"/>
              </a:solidFill>
            </a:endParaRPr>
          </a:p>
        </p:txBody>
      </p: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F25D0970-E9C1-D34B-AADF-1D320C82F0A6}"/>
              </a:ext>
            </a:extLst>
          </p:cNvPr>
          <p:cNvGrpSpPr/>
          <p:nvPr/>
        </p:nvGrpSpPr>
        <p:grpSpPr>
          <a:xfrm>
            <a:off x="1261872" y="3826981"/>
            <a:ext cx="8564880" cy="1345510"/>
            <a:chOff x="1261872" y="3269197"/>
            <a:chExt cx="8564880" cy="1345510"/>
          </a:xfrm>
        </p:grpSpPr>
        <p:pic>
          <p:nvPicPr>
            <p:cNvPr id="25" name="Immagine 24" descr="Immagine che contiene acqua, schermata, panorama, mappa&#10;&#10;Descrizione generata automaticamente">
              <a:extLst>
                <a:ext uri="{FF2B5EF4-FFF2-40B4-BE49-F238E27FC236}">
                  <a16:creationId xmlns:a16="http://schemas.microsoft.com/office/drawing/2014/main" id="{317A3278-8BA9-BB35-504C-CA04ECA4F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872" y="3269197"/>
              <a:ext cx="6571874" cy="1345510"/>
            </a:xfrm>
            <a:prstGeom prst="rect">
              <a:avLst/>
            </a:prstGeom>
          </p:spPr>
        </p:pic>
        <p:pic>
          <p:nvPicPr>
            <p:cNvPr id="27" name="Immagine 26" descr="Immagine che contiene testo, natura, acqua, barriera corallina&#10;&#10;Descrizione generata automaticamente">
              <a:extLst>
                <a:ext uri="{FF2B5EF4-FFF2-40B4-BE49-F238E27FC236}">
                  <a16:creationId xmlns:a16="http://schemas.microsoft.com/office/drawing/2014/main" id="{41EEF0DC-D204-3F33-E9C7-1B8FCE86E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9528" y="3281179"/>
              <a:ext cx="1207224" cy="1318288"/>
            </a:xfrm>
            <a:prstGeom prst="rect">
              <a:avLst/>
            </a:prstGeom>
          </p:spPr>
        </p:pic>
        <p:cxnSp>
          <p:nvCxnSpPr>
            <p:cNvPr id="29" name="Connettore 2 28">
              <a:extLst>
                <a:ext uri="{FF2B5EF4-FFF2-40B4-BE49-F238E27FC236}">
                  <a16:creationId xmlns:a16="http://schemas.microsoft.com/office/drawing/2014/main" id="{E5F8DBC9-BEBA-BF2B-E133-C83DD6DEB558}"/>
                </a:ext>
              </a:extLst>
            </p:cNvPr>
            <p:cNvCxnSpPr>
              <a:cxnSpLocks/>
              <a:stCxn id="25" idx="3"/>
              <a:endCxn id="27" idx="1"/>
            </p:cNvCxnSpPr>
            <p:nvPr/>
          </p:nvCxnSpPr>
          <p:spPr>
            <a:xfrm flipV="1">
              <a:off x="7833746" y="3940323"/>
              <a:ext cx="785782" cy="16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4E5F0CA1-52A1-365C-AE05-664CAF31FC2A}"/>
                </a:ext>
              </a:extLst>
            </p:cNvPr>
            <p:cNvSpPr txBox="1"/>
            <p:nvPr/>
          </p:nvSpPr>
          <p:spPr>
            <a:xfrm>
              <a:off x="7842277" y="3605180"/>
              <a:ext cx="734496" cy="610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/>
                <a:t>only</a:t>
              </a:r>
            </a:p>
            <a:p>
              <a:pPr algn="ctr">
                <a:lnSpc>
                  <a:spcPct val="150000"/>
                </a:lnSpc>
              </a:pPr>
              <a:r>
                <a:rPr lang="en-US" sz="1200" dirty="0"/>
                <a:t>glaciers</a:t>
              </a:r>
              <a:endParaRPr lang="it-IT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32292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Cropping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b="0" i="0" dirty="0">
                <a:solidFill>
                  <a:srgbClr val="212121"/>
                </a:solidFill>
                <a:effectLst/>
              </a:rPr>
              <a:t>The images have been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cropped to make sure that they all had the same size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.</a:t>
            </a:r>
            <a:endParaRPr lang="en-US" sz="2000" dirty="0">
              <a:solidFill>
                <a:srgbClr val="212121"/>
              </a:solidFill>
            </a:endParaRP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FF318F38-F0B9-E83C-7073-DC90301146CC}"/>
              </a:ext>
            </a:extLst>
          </p:cNvPr>
          <p:cNvGrpSpPr/>
          <p:nvPr/>
        </p:nvGrpSpPr>
        <p:grpSpPr>
          <a:xfrm>
            <a:off x="1981029" y="3331646"/>
            <a:ext cx="6642696" cy="2203360"/>
            <a:chOff x="2037814" y="3103046"/>
            <a:chExt cx="6642696" cy="2203360"/>
          </a:xfrm>
        </p:grpSpPr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B895B2B9-A7EB-A7E4-78A0-348A1542140D}"/>
                </a:ext>
              </a:extLst>
            </p:cNvPr>
            <p:cNvGrpSpPr/>
            <p:nvPr/>
          </p:nvGrpSpPr>
          <p:grpSpPr>
            <a:xfrm>
              <a:off x="2037814" y="3103046"/>
              <a:ext cx="2409756" cy="2203360"/>
              <a:chOff x="2307336" y="3908639"/>
              <a:chExt cx="2409756" cy="2203360"/>
            </a:xfrm>
          </p:grpSpPr>
          <p:pic>
            <p:nvPicPr>
              <p:cNvPr id="13" name="Immagine 12" descr="Immagine che contiene natura, nuvola, acqua, aria aperta&#10;&#10;Descrizione generata automaticamente">
                <a:extLst>
                  <a:ext uri="{FF2B5EF4-FFF2-40B4-BE49-F238E27FC236}">
                    <a16:creationId xmlns:a16="http://schemas.microsoft.com/office/drawing/2014/main" id="{5D665A92-8249-29A7-73CC-8FD8FB699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1466" y="3908639"/>
                <a:ext cx="1965626" cy="1973488"/>
              </a:xfrm>
              <a:prstGeom prst="rect">
                <a:avLst/>
              </a:prstGeom>
            </p:spPr>
          </p:pic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2B0F6F2C-1FC5-49BD-2EAB-3407F122AF5F}"/>
                  </a:ext>
                </a:extLst>
              </p:cNvPr>
              <p:cNvSpPr txBox="1"/>
              <p:nvPr/>
            </p:nvSpPr>
            <p:spPr>
              <a:xfrm>
                <a:off x="2307336" y="4741494"/>
                <a:ext cx="5629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256?</a:t>
                </a:r>
                <a:endParaRPr lang="it-IT" sz="1400" dirty="0"/>
              </a:p>
            </p:txBody>
          </p: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31B1559B-D0CB-B843-877F-C9F120DE0273}"/>
                  </a:ext>
                </a:extLst>
              </p:cNvPr>
              <p:cNvSpPr txBox="1"/>
              <p:nvPr/>
            </p:nvSpPr>
            <p:spPr>
              <a:xfrm>
                <a:off x="3452791" y="5804222"/>
                <a:ext cx="5629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256?</a:t>
                </a:r>
                <a:endParaRPr lang="it-IT" sz="1400" dirty="0"/>
              </a:p>
            </p:txBody>
          </p:sp>
        </p:grpSp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BECA6F40-3D26-AE05-0149-D9E842B0DF9D}"/>
                </a:ext>
              </a:extLst>
            </p:cNvPr>
            <p:cNvGrpSpPr/>
            <p:nvPr/>
          </p:nvGrpSpPr>
          <p:grpSpPr>
            <a:xfrm>
              <a:off x="6325618" y="3103046"/>
              <a:ext cx="2354892" cy="2201737"/>
              <a:chOff x="2362200" y="3908639"/>
              <a:chExt cx="2354892" cy="2201737"/>
            </a:xfrm>
          </p:grpSpPr>
          <p:pic>
            <p:nvPicPr>
              <p:cNvPr id="6" name="Immagine 5" descr="Immagine che contiene natura, nuvola, acqua, aria aperta&#10;&#10;Descrizione generata automaticamente">
                <a:extLst>
                  <a:ext uri="{FF2B5EF4-FFF2-40B4-BE49-F238E27FC236}">
                    <a16:creationId xmlns:a16="http://schemas.microsoft.com/office/drawing/2014/main" id="{33971418-FFDB-E86E-2D76-055FE4755B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1466" y="3908639"/>
                <a:ext cx="1965626" cy="1973488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19613F-1CA3-1C64-FD25-BFC7CAEED58D}"/>
                  </a:ext>
                </a:extLst>
              </p:cNvPr>
              <p:cNvSpPr txBox="1"/>
              <p:nvPr/>
            </p:nvSpPr>
            <p:spPr>
              <a:xfrm>
                <a:off x="2362200" y="4741494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256</a:t>
                </a:r>
                <a:endParaRPr lang="it-IT" sz="1400" dirty="0"/>
              </a:p>
            </p:txBody>
          </p:sp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8F78D27D-D6CE-529A-2497-F645F280DE10}"/>
                  </a:ext>
                </a:extLst>
              </p:cNvPr>
              <p:cNvSpPr txBox="1"/>
              <p:nvPr/>
            </p:nvSpPr>
            <p:spPr>
              <a:xfrm>
                <a:off x="3492867" y="5802599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256</a:t>
                </a:r>
                <a:endParaRPr lang="it-IT" sz="1400" dirty="0"/>
              </a:p>
            </p:txBody>
          </p:sp>
        </p:grpSp>
        <p:cxnSp>
          <p:nvCxnSpPr>
            <p:cNvPr id="10" name="Connettore 2 9">
              <a:extLst>
                <a:ext uri="{FF2B5EF4-FFF2-40B4-BE49-F238E27FC236}">
                  <a16:creationId xmlns:a16="http://schemas.microsoft.com/office/drawing/2014/main" id="{2E72DDDE-B415-EAF3-E738-631417153837}"/>
                </a:ext>
              </a:extLst>
            </p:cNvPr>
            <p:cNvCxnSpPr>
              <a:stCxn id="13" idx="3"/>
              <a:endCxn id="7" idx="1"/>
            </p:cNvCxnSpPr>
            <p:nvPr/>
          </p:nvCxnSpPr>
          <p:spPr>
            <a:xfrm>
              <a:off x="4447570" y="4089790"/>
              <a:ext cx="18780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0372B5F0-DAF1-1523-CC37-1C828F62B037}"/>
                </a:ext>
              </a:extLst>
            </p:cNvPr>
            <p:cNvSpPr txBox="1"/>
            <p:nvPr/>
          </p:nvSpPr>
          <p:spPr>
            <a:xfrm>
              <a:off x="4985682" y="3797401"/>
              <a:ext cx="8018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cropping</a:t>
              </a:r>
              <a:endParaRPr lang="it-IT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8929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>
                <a:solidFill>
                  <a:srgbClr val="212121"/>
                </a:solidFill>
              </a:rPr>
              <a:t>In some experiments, the images have also been </a:t>
            </a:r>
            <a:r>
              <a:rPr lang="en-US" sz="2000" b="1" dirty="0">
                <a:solidFill>
                  <a:srgbClr val="212121"/>
                </a:solidFill>
              </a:rPr>
              <a:t>resized to reduce the complexity</a:t>
            </a:r>
            <a:r>
              <a:rPr lang="en-US" sz="2000" dirty="0">
                <a:solidFill>
                  <a:srgbClr val="212121"/>
                </a:solidFill>
              </a:rPr>
              <a:t> of the generation problem.</a:t>
            </a: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A426E59A-2E3D-EE42-60D4-A37ED3C903BE}"/>
              </a:ext>
            </a:extLst>
          </p:cNvPr>
          <p:cNvGrpSpPr/>
          <p:nvPr/>
        </p:nvGrpSpPr>
        <p:grpSpPr>
          <a:xfrm>
            <a:off x="2010918" y="3333750"/>
            <a:ext cx="6040088" cy="2201737"/>
            <a:chOff x="2010918" y="3333750"/>
            <a:chExt cx="6040088" cy="2201737"/>
          </a:xfrm>
        </p:grpSpPr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B895B2B9-A7EB-A7E4-78A0-348A1542140D}"/>
                </a:ext>
              </a:extLst>
            </p:cNvPr>
            <p:cNvGrpSpPr/>
            <p:nvPr/>
          </p:nvGrpSpPr>
          <p:grpSpPr>
            <a:xfrm>
              <a:off x="2010918" y="3333750"/>
              <a:ext cx="2382324" cy="2201737"/>
              <a:chOff x="2334768" y="3908639"/>
              <a:chExt cx="2382324" cy="2201737"/>
            </a:xfrm>
          </p:grpSpPr>
          <p:pic>
            <p:nvPicPr>
              <p:cNvPr id="13" name="Immagine 12" descr="Immagine che contiene natura, nuvola, acqua, aria aperta&#10;&#10;Descrizione generata automaticamente">
                <a:extLst>
                  <a:ext uri="{FF2B5EF4-FFF2-40B4-BE49-F238E27FC236}">
                    <a16:creationId xmlns:a16="http://schemas.microsoft.com/office/drawing/2014/main" id="{5D665A92-8249-29A7-73CC-8FD8FB699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1466" y="3908639"/>
                <a:ext cx="1965626" cy="1973488"/>
              </a:xfrm>
              <a:prstGeom prst="rect">
                <a:avLst/>
              </a:prstGeom>
            </p:spPr>
          </p:pic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2B0F6F2C-1FC5-49BD-2EAB-3407F122AF5F}"/>
                  </a:ext>
                </a:extLst>
              </p:cNvPr>
              <p:cNvSpPr txBox="1"/>
              <p:nvPr/>
            </p:nvSpPr>
            <p:spPr>
              <a:xfrm>
                <a:off x="2334768" y="4741494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256</a:t>
                </a:r>
                <a:endParaRPr lang="it-IT" sz="1400" dirty="0"/>
              </a:p>
            </p:txBody>
          </p: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31B1559B-D0CB-B843-877F-C9F120DE0273}"/>
                  </a:ext>
                </a:extLst>
              </p:cNvPr>
              <p:cNvSpPr txBox="1"/>
              <p:nvPr/>
            </p:nvSpPr>
            <p:spPr>
              <a:xfrm>
                <a:off x="3492867" y="5802599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256</a:t>
                </a:r>
                <a:endParaRPr lang="it-IT" sz="1400" dirty="0"/>
              </a:p>
            </p:txBody>
          </p:sp>
        </p:grpSp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32D31E71-DAAD-435C-BE4C-A29698BE8D1F}"/>
                </a:ext>
              </a:extLst>
            </p:cNvPr>
            <p:cNvGrpSpPr/>
            <p:nvPr/>
          </p:nvGrpSpPr>
          <p:grpSpPr>
            <a:xfrm>
              <a:off x="6600279" y="3801226"/>
              <a:ext cx="1450727" cy="1276361"/>
              <a:chOff x="3296978" y="4380331"/>
              <a:chExt cx="1450727" cy="1276361"/>
            </a:xfrm>
          </p:grpSpPr>
          <p:pic>
            <p:nvPicPr>
              <p:cNvPr id="5" name="Immagine 4" descr="Immagine che contiene natura, nuvola, acqua, aria aperta&#10;&#10;Descrizione generata automaticamente">
                <a:extLst>
                  <a:ext uri="{FF2B5EF4-FFF2-40B4-BE49-F238E27FC236}">
                    <a16:creationId xmlns:a16="http://schemas.microsoft.com/office/drawing/2014/main" id="{4ADE69CC-7C02-CB6C-01EB-A4E53CF4C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1707" y="4380331"/>
                <a:ext cx="1025998" cy="1030102"/>
              </a:xfrm>
              <a:prstGeom prst="rect">
                <a:avLst/>
              </a:prstGeom>
            </p:spPr>
          </p:pic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711D474-1B98-F478-66D1-BD418868DA3B}"/>
                  </a:ext>
                </a:extLst>
              </p:cNvPr>
              <p:cNvSpPr txBox="1"/>
              <p:nvPr/>
            </p:nvSpPr>
            <p:spPr>
              <a:xfrm>
                <a:off x="3296978" y="4741493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128</a:t>
                </a:r>
                <a:endParaRPr lang="it-IT" sz="1400" dirty="0"/>
              </a:p>
            </p:txBody>
          </p:sp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6AF6C67-7656-FC7B-C36E-48E1B16E6959}"/>
                  </a:ext>
                </a:extLst>
              </p:cNvPr>
              <p:cNvSpPr txBox="1"/>
              <p:nvPr/>
            </p:nvSpPr>
            <p:spPr>
              <a:xfrm>
                <a:off x="3993294" y="5348915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128</a:t>
                </a:r>
                <a:endParaRPr lang="it-IT" sz="1400" dirty="0"/>
              </a:p>
            </p:txBody>
          </p:sp>
        </p:grpSp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ADB14632-C4F7-0598-2AFA-67E21C25C450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4391025" y="4316276"/>
              <a:ext cx="220925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41A1837E-6E67-84B6-0119-5E8638863137}"/>
                </a:ext>
              </a:extLst>
            </p:cNvPr>
            <p:cNvSpPr txBox="1"/>
            <p:nvPr/>
          </p:nvSpPr>
          <p:spPr>
            <a:xfrm>
              <a:off x="5084148" y="4039277"/>
              <a:ext cx="801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resizing</a:t>
              </a:r>
              <a:endParaRPr lang="it-IT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8363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b="0" i="0" dirty="0">
                <a:solidFill>
                  <a:srgbClr val="212121"/>
                </a:solidFill>
                <a:effectLst/>
              </a:rPr>
              <a:t>The images have been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normalized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 from values in {0..255} to values in [0; 1]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to increase the training stability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.</a:t>
            </a:r>
            <a:endParaRPr lang="en-US" sz="2000" dirty="0">
              <a:solidFill>
                <a:srgbClr val="212121"/>
              </a:solidFill>
            </a:endParaRP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15B47982-D053-253C-F4CC-FE68566173DE}"/>
              </a:ext>
            </a:extLst>
          </p:cNvPr>
          <p:cNvGrpSpPr/>
          <p:nvPr/>
        </p:nvGrpSpPr>
        <p:grpSpPr>
          <a:xfrm>
            <a:off x="2246948" y="4004468"/>
            <a:ext cx="6625207" cy="507832"/>
            <a:chOff x="2118742" y="3690550"/>
            <a:chExt cx="6625207" cy="507832"/>
          </a:xfrm>
        </p:grpSpPr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80AD282B-224A-421C-C9F4-0007A2701675}"/>
                </a:ext>
              </a:extLst>
            </p:cNvPr>
            <p:cNvSpPr txBox="1"/>
            <p:nvPr/>
          </p:nvSpPr>
          <p:spPr>
            <a:xfrm>
              <a:off x="2118742" y="3829050"/>
              <a:ext cx="2247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[255, 0, 127, 12, …] </a:t>
              </a:r>
              <a:endParaRPr lang="it-IT" dirty="0"/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8DD30638-3547-8CFC-B8A9-F37A8F2622DE}"/>
                </a:ext>
              </a:extLst>
            </p:cNvPr>
            <p:cNvSpPr txBox="1"/>
            <p:nvPr/>
          </p:nvSpPr>
          <p:spPr>
            <a:xfrm>
              <a:off x="6496050" y="3819525"/>
              <a:ext cx="2247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[1, 0, 0.5, 0.051, …] </a:t>
              </a:r>
              <a:endParaRPr lang="it-IT" dirty="0"/>
            </a:p>
          </p:txBody>
        </p:sp>
        <p:cxnSp>
          <p:nvCxnSpPr>
            <p:cNvPr id="7" name="Connettore 2 6">
              <a:extLst>
                <a:ext uri="{FF2B5EF4-FFF2-40B4-BE49-F238E27FC236}">
                  <a16:creationId xmlns:a16="http://schemas.microsoft.com/office/drawing/2014/main" id="{026EB023-2530-B18A-CC90-784ADDC9590D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 flipV="1">
              <a:off x="4366641" y="4004191"/>
              <a:ext cx="2129409" cy="9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9BF1309D-378C-0BAF-E7EA-2FFA2C3BB645}"/>
                </a:ext>
              </a:extLst>
            </p:cNvPr>
            <p:cNvSpPr txBox="1"/>
            <p:nvPr/>
          </p:nvSpPr>
          <p:spPr>
            <a:xfrm>
              <a:off x="4837109" y="3690550"/>
              <a:ext cx="1188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normalization</a:t>
              </a:r>
              <a:endParaRPr lang="it-IT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400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One-Hot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b="0" i="0" dirty="0">
                <a:solidFill>
                  <a:srgbClr val="212121"/>
                </a:solidFill>
                <a:effectLst/>
              </a:rPr>
              <a:t>The labels of the dataset have been transformed using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one-hot encoding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to forbid the model from inferring similarities 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between the labels from the similarities between their identifiers.</a:t>
            </a:r>
            <a:endParaRPr lang="en-US" sz="2000" dirty="0">
              <a:solidFill>
                <a:srgbClr val="212121"/>
              </a:solidFill>
            </a:endParaRP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a 10">
                <a:extLst>
                  <a:ext uri="{FF2B5EF4-FFF2-40B4-BE49-F238E27FC236}">
                    <a16:creationId xmlns:a16="http://schemas.microsoft.com/office/drawing/2014/main" id="{0A77AF33-1078-C9A0-FB43-8B9F512C9A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0958147"/>
                  </p:ext>
                </p:extLst>
              </p:nvPr>
            </p:nvGraphicFramePr>
            <p:xfrm>
              <a:off x="2568702" y="3593592"/>
              <a:ext cx="5981700" cy="21427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6340">
                      <a:extLst>
                        <a:ext uri="{9D8B030D-6E8A-4147-A177-3AD203B41FA5}">
                          <a16:colId xmlns:a16="http://schemas.microsoft.com/office/drawing/2014/main" val="3613907340"/>
                        </a:ext>
                      </a:extLst>
                    </a:gridCol>
                    <a:gridCol w="1196340">
                      <a:extLst>
                        <a:ext uri="{9D8B030D-6E8A-4147-A177-3AD203B41FA5}">
                          <a16:colId xmlns:a16="http://schemas.microsoft.com/office/drawing/2014/main" val="2301916470"/>
                        </a:ext>
                      </a:extLst>
                    </a:gridCol>
                    <a:gridCol w="1196340">
                      <a:extLst>
                        <a:ext uri="{9D8B030D-6E8A-4147-A177-3AD203B41FA5}">
                          <a16:colId xmlns:a16="http://schemas.microsoft.com/office/drawing/2014/main" val="1770296360"/>
                        </a:ext>
                      </a:extLst>
                    </a:gridCol>
                    <a:gridCol w="1196340">
                      <a:extLst>
                        <a:ext uri="{9D8B030D-6E8A-4147-A177-3AD203B41FA5}">
                          <a16:colId xmlns:a16="http://schemas.microsoft.com/office/drawing/2014/main" val="1520720977"/>
                        </a:ext>
                      </a:extLst>
                    </a:gridCol>
                    <a:gridCol w="1196340">
                      <a:extLst>
                        <a:ext uri="{9D8B030D-6E8A-4147-A177-3AD203B41FA5}">
                          <a16:colId xmlns:a16="http://schemas.microsoft.com/office/drawing/2014/main" val="2072745703"/>
                        </a:ext>
                      </a:extLst>
                    </a:gridCol>
                  </a:tblGrid>
                  <a:tr h="2837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Label Name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Label Id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D(0,y)</a:t>
                          </a:r>
                          <a:endParaRPr lang="it-IT" sz="1400" dirty="0"/>
                        </a:p>
                        <a:p>
                          <a:pPr algn="ctr"/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One-Hot Encoding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D(0</a:t>
                          </a:r>
                          <a:r>
                            <a:rPr lang="en-US" sz="1000" dirty="0"/>
                            <a:t>enc</a:t>
                          </a:r>
                          <a:r>
                            <a:rPr lang="en-US" sz="1400" dirty="0"/>
                            <a:t>,y</a:t>
                          </a:r>
                          <a:r>
                            <a:rPr lang="en-US" sz="1000" dirty="0"/>
                            <a:t>enc</a:t>
                          </a:r>
                          <a:r>
                            <a:rPr lang="en-US" sz="1400" dirty="0"/>
                            <a:t>)</a:t>
                          </a:r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825124"/>
                      </a:ext>
                    </a:extLst>
                  </a:tr>
                  <a:tr h="2837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Coast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[1, 0, 0, 0, 0]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0643172"/>
                      </a:ext>
                    </a:extLst>
                  </a:tr>
                  <a:tr h="2837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Desert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[0, 1, 0, 0, 0]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6867908"/>
                      </a:ext>
                    </a:extLst>
                  </a:tr>
                  <a:tr h="2837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Forest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[0, 0, 1, 0, 0]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6106670"/>
                      </a:ext>
                    </a:extLst>
                  </a:tr>
                  <a:tr h="2837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Glacier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[0, 0, 0, 1, 0]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4553183"/>
                      </a:ext>
                    </a:extLst>
                  </a:tr>
                  <a:tr h="2837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Mountain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[0, 0, 0, 0, 1]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49215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a 10">
                <a:extLst>
                  <a:ext uri="{FF2B5EF4-FFF2-40B4-BE49-F238E27FC236}">
                    <a16:creationId xmlns:a16="http://schemas.microsoft.com/office/drawing/2014/main" id="{0A77AF33-1078-C9A0-FB43-8B9F512C9A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0958147"/>
                  </p:ext>
                </p:extLst>
              </p:nvPr>
            </p:nvGraphicFramePr>
            <p:xfrm>
              <a:off x="2568702" y="3593592"/>
              <a:ext cx="5981700" cy="21427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6340">
                      <a:extLst>
                        <a:ext uri="{9D8B030D-6E8A-4147-A177-3AD203B41FA5}">
                          <a16:colId xmlns:a16="http://schemas.microsoft.com/office/drawing/2014/main" val="3613907340"/>
                        </a:ext>
                      </a:extLst>
                    </a:gridCol>
                    <a:gridCol w="1196340">
                      <a:extLst>
                        <a:ext uri="{9D8B030D-6E8A-4147-A177-3AD203B41FA5}">
                          <a16:colId xmlns:a16="http://schemas.microsoft.com/office/drawing/2014/main" val="2301916470"/>
                        </a:ext>
                      </a:extLst>
                    </a:gridCol>
                    <a:gridCol w="1196340">
                      <a:extLst>
                        <a:ext uri="{9D8B030D-6E8A-4147-A177-3AD203B41FA5}">
                          <a16:colId xmlns:a16="http://schemas.microsoft.com/office/drawing/2014/main" val="1770296360"/>
                        </a:ext>
                      </a:extLst>
                    </a:gridCol>
                    <a:gridCol w="1196340">
                      <a:extLst>
                        <a:ext uri="{9D8B030D-6E8A-4147-A177-3AD203B41FA5}">
                          <a16:colId xmlns:a16="http://schemas.microsoft.com/office/drawing/2014/main" val="1520720977"/>
                        </a:ext>
                      </a:extLst>
                    </a:gridCol>
                    <a:gridCol w="1196340">
                      <a:extLst>
                        <a:ext uri="{9D8B030D-6E8A-4147-A177-3AD203B41FA5}">
                          <a16:colId xmlns:a16="http://schemas.microsoft.com/office/drawing/2014/main" val="2072745703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Label Name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Label Id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D(0,y)</a:t>
                          </a:r>
                          <a:endParaRPr lang="it-IT" sz="1400" dirty="0"/>
                        </a:p>
                        <a:p>
                          <a:pPr algn="ctr"/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One-Hot Encoding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D(0</a:t>
                          </a:r>
                          <a:r>
                            <a:rPr lang="en-US" sz="1000" dirty="0"/>
                            <a:t>enc</a:t>
                          </a:r>
                          <a:r>
                            <a:rPr lang="en-US" sz="1400" dirty="0"/>
                            <a:t>,y</a:t>
                          </a:r>
                          <a:r>
                            <a:rPr lang="en-US" sz="1000" dirty="0"/>
                            <a:t>enc</a:t>
                          </a:r>
                          <a:r>
                            <a:rPr lang="en-US" sz="1400" dirty="0"/>
                            <a:t>)</a:t>
                          </a:r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82512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Coast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[1, 0, 0, 0, 0]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0643172"/>
                      </a:ext>
                    </a:extLst>
                  </a:tr>
                  <a:tr h="329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Desert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[0, 1, 0, 0, 0]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401531" t="-251852" r="-2041" b="-3129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6867908"/>
                      </a:ext>
                    </a:extLst>
                  </a:tr>
                  <a:tr h="329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Forest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[0, 0, 1, 0, 0]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401531" t="-345455" r="-2041" b="-20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6106670"/>
                      </a:ext>
                    </a:extLst>
                  </a:tr>
                  <a:tr h="329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Glacier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[0, 0, 0, 1, 0]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401531" t="-453704" r="-2041" b="-1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4553183"/>
                      </a:ext>
                    </a:extLst>
                  </a:tr>
                  <a:tr h="329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Mountain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[0, 0, 0, 0, 1]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401531" t="-553704" r="-2041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9215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55548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Grayscale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b="0" i="0" dirty="0">
                <a:solidFill>
                  <a:srgbClr val="212121"/>
                </a:solidFill>
                <a:effectLst/>
              </a:rPr>
              <a:t>In some experiments, the training set has been augmented by transforming the images into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grayscal</a:t>
            </a:r>
            <a:r>
              <a:rPr lang="en-US" sz="2000" b="1" dirty="0">
                <a:solidFill>
                  <a:srgbClr val="212121"/>
                </a:solidFill>
              </a:rPr>
              <a:t>e images</a:t>
            </a:r>
            <a:r>
              <a:rPr lang="en-US" sz="2000" dirty="0">
                <a:solidFill>
                  <a:srgbClr val="212121"/>
                </a:solidFill>
              </a:rPr>
              <a:t>, with the intention of </a:t>
            </a:r>
            <a:r>
              <a:rPr lang="en-US" sz="2000" b="1" dirty="0">
                <a:solidFill>
                  <a:srgbClr val="212121"/>
                </a:solidFill>
              </a:rPr>
              <a:t>reducing the amount of focus that the model puts in the colors </a:t>
            </a:r>
            <a:r>
              <a:rPr lang="en-US" sz="2000" dirty="0">
                <a:solidFill>
                  <a:srgbClr val="212121"/>
                </a:solidFill>
              </a:rPr>
              <a:t>for distinguishing the different landscape types.</a:t>
            </a: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pic>
        <p:nvPicPr>
          <p:cNvPr id="10" name="Immagine 9" descr="Immagine che contiene acqua, bianco e nero, aria aperta, Carta fotografica&#10;&#10;Descrizione generata automaticamente">
            <a:extLst>
              <a:ext uri="{FF2B5EF4-FFF2-40B4-BE49-F238E27FC236}">
                <a16:creationId xmlns:a16="http://schemas.microsoft.com/office/drawing/2014/main" id="{09A6AE2F-FF07-B913-1CF5-371531D98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225" y="3932460"/>
            <a:ext cx="1675257" cy="1681958"/>
          </a:xfrm>
          <a:prstGeom prst="rect">
            <a:avLst/>
          </a:prstGeom>
        </p:spPr>
      </p:pic>
      <p:pic>
        <p:nvPicPr>
          <p:cNvPr id="14" name="Immagine 13" descr="Immagine che contiene aria aperta, natura, acqua, Aerofotogrammetria&#10;&#10;Descrizione generata automaticamente">
            <a:extLst>
              <a:ext uri="{FF2B5EF4-FFF2-40B4-BE49-F238E27FC236}">
                <a16:creationId xmlns:a16="http://schemas.microsoft.com/office/drawing/2014/main" id="{CCA4CC4D-17A8-B790-5F43-01315DDE8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14" y="3932460"/>
            <a:ext cx="1675257" cy="1681958"/>
          </a:xfrm>
          <a:prstGeom prst="rect">
            <a:avLst/>
          </a:prstGeom>
        </p:spPr>
      </p:pic>
      <p:pic>
        <p:nvPicPr>
          <p:cNvPr id="16" name="Immagine 15" descr="Immagine che contiene aria aperta, natura, acqua, Aerofotogrammetria&#10;&#10;Descrizione generata automaticamente">
            <a:extLst>
              <a:ext uri="{FF2B5EF4-FFF2-40B4-BE49-F238E27FC236}">
                <a16:creationId xmlns:a16="http://schemas.microsoft.com/office/drawing/2014/main" id="{7F92186D-6A48-E1A8-B813-248C33E25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968" y="3932460"/>
            <a:ext cx="1675257" cy="1681958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D4EE54B4-D1FE-3588-7045-B21DF99DD95A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3620071" y="4773439"/>
            <a:ext cx="22198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D647D21-9E66-CA71-9894-CA56F321CC39}"/>
              </a:ext>
            </a:extLst>
          </p:cNvPr>
          <p:cNvSpPr txBox="1"/>
          <p:nvPr/>
        </p:nvSpPr>
        <p:spPr>
          <a:xfrm>
            <a:off x="3884296" y="4304832"/>
            <a:ext cx="167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grayscale</a:t>
            </a:r>
          </a:p>
          <a:p>
            <a:pPr algn="ctr"/>
            <a:r>
              <a:rPr lang="en-US" sz="1200" dirty="0"/>
              <a:t>augmentation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4031418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Cut-Out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b="0" i="0" dirty="0">
                <a:solidFill>
                  <a:srgbClr val="212121"/>
                </a:solidFill>
                <a:effectLst/>
              </a:rPr>
              <a:t>In some experiments, the training set has been augmented by using the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Cut-Out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 method, with the intention of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forcing the model to focus on different parts of the images during training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.</a:t>
            </a:r>
            <a:endParaRPr lang="en-US" sz="2000" dirty="0">
              <a:solidFill>
                <a:srgbClr val="212121"/>
              </a:solidFill>
            </a:endParaRP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pic>
        <p:nvPicPr>
          <p:cNvPr id="34" name="Immagine 33" descr="Immagine che contiene natura, spiaggia, aria aperta, Aerofotogrammetria&#10;&#10;Descrizione generata automaticamente">
            <a:extLst>
              <a:ext uri="{FF2B5EF4-FFF2-40B4-BE49-F238E27FC236}">
                <a16:creationId xmlns:a16="http://schemas.microsoft.com/office/drawing/2014/main" id="{9922C876-1050-AB24-960A-F57FE4D3B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969" y="5217427"/>
            <a:ext cx="979142" cy="983058"/>
          </a:xfrm>
          <a:prstGeom prst="rect">
            <a:avLst/>
          </a:prstGeom>
        </p:spPr>
      </p:pic>
      <p:pic>
        <p:nvPicPr>
          <p:cNvPr id="36" name="Immagine 35" descr="Immagine che contiene aria aperta, natura, albero, Aerofotogrammetria&#10;&#10;Descrizione generata automaticamente">
            <a:extLst>
              <a:ext uri="{FF2B5EF4-FFF2-40B4-BE49-F238E27FC236}">
                <a16:creationId xmlns:a16="http://schemas.microsoft.com/office/drawing/2014/main" id="{9C86EE78-2C60-85E8-BE29-2629C0BC0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083" y="3264766"/>
            <a:ext cx="979142" cy="983058"/>
          </a:xfrm>
          <a:prstGeom prst="rect">
            <a:avLst/>
          </a:prstGeom>
        </p:spPr>
      </p:pic>
      <p:pic>
        <p:nvPicPr>
          <p:cNvPr id="38" name="Immagine 37" descr="Immagine che contiene aria aperta, Aerofotogrammetria, albero, natura&#10;&#10;Descrizione generata automaticamente">
            <a:extLst>
              <a:ext uri="{FF2B5EF4-FFF2-40B4-BE49-F238E27FC236}">
                <a16:creationId xmlns:a16="http://schemas.microsoft.com/office/drawing/2014/main" id="{D4014AFC-E784-90C4-165A-9C7C52F10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002" y="3268176"/>
            <a:ext cx="979142" cy="983058"/>
          </a:xfrm>
          <a:prstGeom prst="rect">
            <a:avLst/>
          </a:prstGeom>
        </p:spPr>
      </p:pic>
      <p:pic>
        <p:nvPicPr>
          <p:cNvPr id="40" name="Immagine 39" descr="Immagine che contiene aria aperta, natura, spiaggia, Aerofotogrammetria&#10;&#10;Descrizione generata automaticamente">
            <a:extLst>
              <a:ext uri="{FF2B5EF4-FFF2-40B4-BE49-F238E27FC236}">
                <a16:creationId xmlns:a16="http://schemas.microsoft.com/office/drawing/2014/main" id="{45FE6D8A-FF4C-4CD9-9C9E-E972C9906E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70" y="3266001"/>
            <a:ext cx="979142" cy="983058"/>
          </a:xfrm>
          <a:prstGeom prst="rect">
            <a:avLst/>
          </a:prstGeom>
        </p:spPr>
      </p:pic>
      <p:pic>
        <p:nvPicPr>
          <p:cNvPr id="42" name="Immagine 41" descr="Immagine che contiene aria aperta, natura, acqua, spiaggia&#10;&#10;Descrizione generata automaticamente">
            <a:extLst>
              <a:ext uri="{FF2B5EF4-FFF2-40B4-BE49-F238E27FC236}">
                <a16:creationId xmlns:a16="http://schemas.microsoft.com/office/drawing/2014/main" id="{C3E19749-F2C5-E277-F293-6326A1845B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860" y="4244811"/>
            <a:ext cx="979142" cy="983058"/>
          </a:xfrm>
          <a:prstGeom prst="rect">
            <a:avLst/>
          </a:prstGeom>
        </p:spPr>
      </p:pic>
      <p:pic>
        <p:nvPicPr>
          <p:cNvPr id="44" name="Immagine 43" descr="Immagine che contiene Aerofotogrammetria, acqua, natura, Risorse idriche&#10;&#10;Descrizione generata automaticamente">
            <a:extLst>
              <a:ext uri="{FF2B5EF4-FFF2-40B4-BE49-F238E27FC236}">
                <a16:creationId xmlns:a16="http://schemas.microsoft.com/office/drawing/2014/main" id="{9424B47E-23E1-9EA6-FDCB-9C0297DCAA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556" y="4245209"/>
            <a:ext cx="979142" cy="983058"/>
          </a:xfrm>
          <a:prstGeom prst="rect">
            <a:avLst/>
          </a:prstGeom>
        </p:spPr>
      </p:pic>
      <p:pic>
        <p:nvPicPr>
          <p:cNvPr id="46" name="Immagine 45" descr="Immagine che contiene aria aperta, natura, spiaggia, acqua&#10;&#10;Descrizione generata automaticamente">
            <a:extLst>
              <a:ext uri="{FF2B5EF4-FFF2-40B4-BE49-F238E27FC236}">
                <a16:creationId xmlns:a16="http://schemas.microsoft.com/office/drawing/2014/main" id="{C2F780CD-EDCE-1E8C-A60E-E2B7B6B6C2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139" y="4244811"/>
            <a:ext cx="979142" cy="983058"/>
          </a:xfrm>
          <a:prstGeom prst="rect">
            <a:avLst/>
          </a:prstGeom>
        </p:spPr>
      </p:pic>
      <p:pic>
        <p:nvPicPr>
          <p:cNvPr id="48" name="Immagine 47" descr="Immagine che contiene aria aperta, natura, spiaggia, acqua&#10;&#10;Descrizione generata automaticamente">
            <a:extLst>
              <a:ext uri="{FF2B5EF4-FFF2-40B4-BE49-F238E27FC236}">
                <a16:creationId xmlns:a16="http://schemas.microsoft.com/office/drawing/2014/main" id="{843D8BF8-5AA4-60AD-86DA-535CFC0A61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256" y="5221446"/>
            <a:ext cx="979142" cy="983058"/>
          </a:xfrm>
          <a:prstGeom prst="rect">
            <a:avLst/>
          </a:prstGeom>
        </p:spPr>
      </p:pic>
      <p:pic>
        <p:nvPicPr>
          <p:cNvPr id="50" name="Immagine 49" descr="Immagine che contiene aria aperta, natura, spiaggia, Aerofotogrammetria&#10;&#10;Descrizione generata automaticamente">
            <a:extLst>
              <a:ext uri="{FF2B5EF4-FFF2-40B4-BE49-F238E27FC236}">
                <a16:creationId xmlns:a16="http://schemas.microsoft.com/office/drawing/2014/main" id="{1DA67177-88C0-6BC7-4DEF-9B69D7A052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347" y="5221373"/>
            <a:ext cx="979142" cy="983058"/>
          </a:xfrm>
          <a:prstGeom prst="rect">
            <a:avLst/>
          </a:prstGeom>
        </p:spPr>
      </p:pic>
      <p:pic>
        <p:nvPicPr>
          <p:cNvPr id="51" name="Immagine 50" descr="Immagine che contiene aria aperta, natura, acqua, Aerofotogrammetria&#10;&#10;Descrizione generata automaticamente">
            <a:extLst>
              <a:ext uri="{FF2B5EF4-FFF2-40B4-BE49-F238E27FC236}">
                <a16:creationId xmlns:a16="http://schemas.microsoft.com/office/drawing/2014/main" id="{1097F468-9C31-1784-6B2E-425BB6A140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11" y="4244811"/>
            <a:ext cx="979141" cy="983058"/>
          </a:xfrm>
          <a:prstGeom prst="rect">
            <a:avLst/>
          </a:prstGeom>
        </p:spPr>
      </p:pic>
      <p:pic>
        <p:nvPicPr>
          <p:cNvPr id="52" name="Immagine 51" descr="Immagine che contiene aria aperta, natura, acqua, Aerofotogrammetria&#10;&#10;Descrizione generata automaticamente">
            <a:extLst>
              <a:ext uri="{FF2B5EF4-FFF2-40B4-BE49-F238E27FC236}">
                <a16:creationId xmlns:a16="http://schemas.microsoft.com/office/drawing/2014/main" id="{272FF040-8E68-2D39-2136-27F474D5D1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531" y="4251234"/>
            <a:ext cx="979141" cy="983058"/>
          </a:xfrm>
          <a:prstGeom prst="rect">
            <a:avLst/>
          </a:prstGeom>
        </p:spPr>
      </p:pic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ADF53E75-BA91-53BB-73C0-5A2F72616E6A}"/>
              </a:ext>
            </a:extLst>
          </p:cNvPr>
          <p:cNvCxnSpPr>
            <a:cxnSpLocks/>
            <a:stCxn id="52" idx="3"/>
            <a:endCxn id="51" idx="1"/>
          </p:cNvCxnSpPr>
          <p:nvPr/>
        </p:nvCxnSpPr>
        <p:spPr>
          <a:xfrm flipV="1">
            <a:off x="2715672" y="4736340"/>
            <a:ext cx="2708939" cy="6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6E0F6E79-5E8C-DA14-2838-B2C12EF8B0BF}"/>
              </a:ext>
            </a:extLst>
          </p:cNvPr>
          <p:cNvSpPr txBox="1"/>
          <p:nvPr/>
        </p:nvSpPr>
        <p:spPr>
          <a:xfrm>
            <a:off x="3259785" y="4281098"/>
            <a:ext cx="167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cut-out</a:t>
            </a:r>
          </a:p>
          <a:p>
            <a:pPr algn="ctr"/>
            <a:r>
              <a:rPr lang="en-US" sz="1200" dirty="0"/>
              <a:t>augmentation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938854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Business</a:t>
            </a:r>
            <a:br>
              <a:rPr lang="en-US" sz="6000" dirty="0">
                <a:solidFill>
                  <a:schemeClr val="tx2"/>
                </a:solidFill>
              </a:rPr>
            </a:br>
            <a:r>
              <a:rPr lang="en-US" sz="6000" dirty="0">
                <a:solidFill>
                  <a:schemeClr val="tx2"/>
                </a:solidFill>
              </a:rPr>
              <a:t>Understanding</a:t>
            </a:r>
          </a:p>
        </p:txBody>
      </p:sp>
    </p:spTree>
    <p:extLst>
      <p:ext uri="{BB962C8B-B14F-4D97-AF65-F5344CB8AC3E}">
        <p14:creationId xmlns:p14="http://schemas.microsoft.com/office/powerpoint/2010/main" val="240070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b="1" i="0" dirty="0">
                <a:solidFill>
                  <a:srgbClr val="212121"/>
                </a:solidFill>
                <a:effectLst/>
              </a:rPr>
              <a:t>In retrospective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, the effectiveness of the augmentations could have been improved by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training the model on different tasks 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other than reconstructing the original images.</a:t>
            </a:r>
            <a:endParaRPr lang="en-US" sz="2000" dirty="0">
              <a:solidFill>
                <a:srgbClr val="212121"/>
              </a:solidFill>
            </a:endParaRP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pic>
        <p:nvPicPr>
          <p:cNvPr id="52" name="Immagine 51" descr="Immagine che contiene aria aperta, natura, acqua, Aerofotogrammetria&#10;&#10;Descrizione generata automaticamente">
            <a:extLst>
              <a:ext uri="{FF2B5EF4-FFF2-40B4-BE49-F238E27FC236}">
                <a16:creationId xmlns:a16="http://schemas.microsoft.com/office/drawing/2014/main" id="{272FF040-8E68-2D39-2136-27F474D5D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3030512"/>
            <a:ext cx="1134685" cy="1139224"/>
          </a:xfrm>
          <a:prstGeom prst="rect">
            <a:avLst/>
          </a:prstGeom>
        </p:spPr>
      </p:pic>
      <p:pic>
        <p:nvPicPr>
          <p:cNvPr id="6" name="Immagine 5" descr="Immagine che contiene cerchio, schermata, linea, design&#10;&#10;Descrizione generata automaticamente">
            <a:extLst>
              <a:ext uri="{FF2B5EF4-FFF2-40B4-BE49-F238E27FC236}">
                <a16:creationId xmlns:a16="http://schemas.microsoft.com/office/drawing/2014/main" id="{4C8A5A08-2A81-576F-5123-8AFD9580B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512" y="3190452"/>
            <a:ext cx="951805" cy="1081597"/>
          </a:xfrm>
          <a:prstGeom prst="rect">
            <a:avLst/>
          </a:prstGeom>
        </p:spPr>
      </p:pic>
      <p:pic>
        <p:nvPicPr>
          <p:cNvPr id="8" name="Immagine 7" descr="Immagine che contiene aria aperta, natura, acqua, Aerofotogrammetria&#10;&#10;Descrizione generata automaticamente">
            <a:extLst>
              <a:ext uri="{FF2B5EF4-FFF2-40B4-BE49-F238E27FC236}">
                <a16:creationId xmlns:a16="http://schemas.microsoft.com/office/drawing/2014/main" id="{867E5FEE-1B63-B13D-02E4-C6968BB9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697" y="3030512"/>
            <a:ext cx="1134685" cy="1139224"/>
          </a:xfrm>
          <a:prstGeom prst="rect">
            <a:avLst/>
          </a:prstGeom>
        </p:spPr>
      </p:pic>
      <p:pic>
        <p:nvPicPr>
          <p:cNvPr id="10" name="Immagine 9" descr="Immagine che contiene cerchio, schermata, linea, design&#10;&#10;Descrizione generata automaticamente">
            <a:extLst>
              <a:ext uri="{FF2B5EF4-FFF2-40B4-BE49-F238E27FC236}">
                <a16:creationId xmlns:a16="http://schemas.microsoft.com/office/drawing/2014/main" id="{F26970CC-DBBB-A998-4615-74371FC9E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02" y="3190452"/>
            <a:ext cx="951805" cy="1081597"/>
          </a:xfrm>
          <a:prstGeom prst="rect">
            <a:avLst/>
          </a:prstGeom>
        </p:spPr>
      </p:pic>
      <p:pic>
        <p:nvPicPr>
          <p:cNvPr id="11" name="Immagine 10" descr="Immagine che contiene aria aperta, natura, acqua, Aerofotogrammetria&#10;&#10;Descrizione generata automaticamente">
            <a:extLst>
              <a:ext uri="{FF2B5EF4-FFF2-40B4-BE49-F238E27FC236}">
                <a16:creationId xmlns:a16="http://schemas.microsoft.com/office/drawing/2014/main" id="{228A37BD-3AC9-C371-99E4-2062A49CB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387" y="3030512"/>
            <a:ext cx="1134685" cy="1139224"/>
          </a:xfrm>
          <a:prstGeom prst="rect">
            <a:avLst/>
          </a:prstGeom>
        </p:spPr>
      </p:pic>
      <p:pic>
        <p:nvPicPr>
          <p:cNvPr id="13" name="Immagine 12" descr="Immagine che contiene cerchio, schermata, linea, design&#10;&#10;Descrizione generata automaticamente">
            <a:extLst>
              <a:ext uri="{FF2B5EF4-FFF2-40B4-BE49-F238E27FC236}">
                <a16:creationId xmlns:a16="http://schemas.microsoft.com/office/drawing/2014/main" id="{D752FF3F-77B9-C0E1-F55B-E7C015399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809" y="5107117"/>
            <a:ext cx="951805" cy="1081597"/>
          </a:xfrm>
          <a:prstGeom prst="rect">
            <a:avLst/>
          </a:prstGeom>
        </p:spPr>
      </p:pic>
      <p:pic>
        <p:nvPicPr>
          <p:cNvPr id="14" name="Immagine 13" descr="Immagine che contiene aria aperta, natura, acqua, Aerofotogrammetria&#10;&#10;Descrizione generata automaticamente">
            <a:extLst>
              <a:ext uri="{FF2B5EF4-FFF2-40B4-BE49-F238E27FC236}">
                <a16:creationId xmlns:a16="http://schemas.microsoft.com/office/drawing/2014/main" id="{92E1F54C-AD7A-CCE7-8C69-868938815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697" y="4947176"/>
            <a:ext cx="1134685" cy="1139224"/>
          </a:xfrm>
          <a:prstGeom prst="rect">
            <a:avLst/>
          </a:prstGeom>
        </p:spPr>
      </p:pic>
      <p:pic>
        <p:nvPicPr>
          <p:cNvPr id="15" name="Immagine 14" descr="Immagine che contiene acqua, bianco e nero, aria aperta, Carta fotografica&#10;&#10;Descrizione generata automaticamente">
            <a:extLst>
              <a:ext uri="{FF2B5EF4-FFF2-40B4-BE49-F238E27FC236}">
                <a16:creationId xmlns:a16="http://schemas.microsoft.com/office/drawing/2014/main" id="{C9C86E45-5256-3512-A6D9-B11961652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137" y="3030512"/>
            <a:ext cx="1134685" cy="1139224"/>
          </a:xfrm>
          <a:prstGeom prst="rect">
            <a:avLst/>
          </a:prstGeom>
        </p:spPr>
      </p:pic>
      <p:pic>
        <p:nvPicPr>
          <p:cNvPr id="16" name="Immagine 15" descr="Immagine che contiene Aerofotogrammetria, acqua, natura, Risorse idriche&#10;&#10;Descrizione generata automaticamente">
            <a:extLst>
              <a:ext uri="{FF2B5EF4-FFF2-40B4-BE49-F238E27FC236}">
                <a16:creationId xmlns:a16="http://schemas.microsoft.com/office/drawing/2014/main" id="{828D1E72-963C-251C-2C64-2FD180DD8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4947177"/>
            <a:ext cx="1134685" cy="1139223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69F34A3-E4DF-8CD7-7AAE-C195F0903D17}"/>
              </a:ext>
            </a:extLst>
          </p:cNvPr>
          <p:cNvCxnSpPr>
            <a:cxnSpLocks/>
          </p:cNvCxnSpPr>
          <p:nvPr/>
        </p:nvCxnSpPr>
        <p:spPr>
          <a:xfrm>
            <a:off x="2496379" y="3600124"/>
            <a:ext cx="438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EF918E70-7964-A52D-2FD0-C0076C404D3E}"/>
              </a:ext>
            </a:extLst>
          </p:cNvPr>
          <p:cNvCxnSpPr>
            <a:cxnSpLocks/>
          </p:cNvCxnSpPr>
          <p:nvPr/>
        </p:nvCxnSpPr>
        <p:spPr>
          <a:xfrm>
            <a:off x="3930717" y="3600124"/>
            <a:ext cx="419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10D953E7-CB2E-4851-4381-222E7D5D65C7}"/>
              </a:ext>
            </a:extLst>
          </p:cNvPr>
          <p:cNvCxnSpPr>
            <a:cxnSpLocks/>
          </p:cNvCxnSpPr>
          <p:nvPr/>
        </p:nvCxnSpPr>
        <p:spPr>
          <a:xfrm>
            <a:off x="6776119" y="3603608"/>
            <a:ext cx="438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DA8445BB-1D0B-EC1C-5347-D48FF68A0CAA}"/>
              </a:ext>
            </a:extLst>
          </p:cNvPr>
          <p:cNvCxnSpPr>
            <a:cxnSpLocks/>
          </p:cNvCxnSpPr>
          <p:nvPr/>
        </p:nvCxnSpPr>
        <p:spPr>
          <a:xfrm>
            <a:off x="8181247" y="3600124"/>
            <a:ext cx="438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75548458-0CAC-904D-E04A-93C9467BD9D2}"/>
              </a:ext>
            </a:extLst>
          </p:cNvPr>
          <p:cNvCxnSpPr>
            <a:cxnSpLocks/>
          </p:cNvCxnSpPr>
          <p:nvPr/>
        </p:nvCxnSpPr>
        <p:spPr>
          <a:xfrm>
            <a:off x="2496726" y="5516788"/>
            <a:ext cx="438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83B8F08F-3337-8ED1-B0F6-334B2D75366D}"/>
              </a:ext>
            </a:extLst>
          </p:cNvPr>
          <p:cNvCxnSpPr>
            <a:cxnSpLocks/>
          </p:cNvCxnSpPr>
          <p:nvPr/>
        </p:nvCxnSpPr>
        <p:spPr>
          <a:xfrm>
            <a:off x="3901854" y="5516788"/>
            <a:ext cx="438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 descr="Immagine che contiene cerchio, schermata, linea, design&#10;&#10;Descrizione generata automaticamente">
            <a:extLst>
              <a:ext uri="{FF2B5EF4-FFF2-40B4-BE49-F238E27FC236}">
                <a16:creationId xmlns:a16="http://schemas.microsoft.com/office/drawing/2014/main" id="{EE492D10-AD44-777E-95B5-62B1A97AE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02" y="5107117"/>
            <a:ext cx="951805" cy="1081597"/>
          </a:xfrm>
          <a:prstGeom prst="rect">
            <a:avLst/>
          </a:prstGeom>
        </p:spPr>
      </p:pic>
      <p:pic>
        <p:nvPicPr>
          <p:cNvPr id="30" name="Immagine 29" descr="Immagine che contiene Aerofotogrammetria, acqua, natura, Risorse idriche&#10;&#10;Descrizione generata automaticamente">
            <a:extLst>
              <a:ext uri="{FF2B5EF4-FFF2-40B4-BE49-F238E27FC236}">
                <a16:creationId xmlns:a16="http://schemas.microsoft.com/office/drawing/2014/main" id="{9407C6F0-EE0C-9A41-82BD-9D2DA4DC98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137" y="4947177"/>
            <a:ext cx="1134685" cy="1139223"/>
          </a:xfrm>
          <a:prstGeom prst="rect">
            <a:avLst/>
          </a:prstGeom>
        </p:spPr>
      </p:pic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18505BE2-5002-3C4D-6830-C97FC1058B18}"/>
              </a:ext>
            </a:extLst>
          </p:cNvPr>
          <p:cNvCxnSpPr>
            <a:cxnSpLocks/>
          </p:cNvCxnSpPr>
          <p:nvPr/>
        </p:nvCxnSpPr>
        <p:spPr>
          <a:xfrm>
            <a:off x="6776119" y="5516788"/>
            <a:ext cx="438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magine 31" descr="Immagine che contiene Aerofotogrammetria, acqua, natura, Risorse idriche&#10;&#10;Descrizione generata automaticamente">
            <a:extLst>
              <a:ext uri="{FF2B5EF4-FFF2-40B4-BE49-F238E27FC236}">
                <a16:creationId xmlns:a16="http://schemas.microsoft.com/office/drawing/2014/main" id="{54406759-326E-FD2D-4D6F-FD4FBD2A2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387" y="4947177"/>
            <a:ext cx="1134685" cy="1139223"/>
          </a:xfrm>
          <a:prstGeom prst="rect">
            <a:avLst/>
          </a:prstGeom>
        </p:spPr>
      </p:pic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C432020-111A-9E09-BD7D-F91C55BAFA24}"/>
              </a:ext>
            </a:extLst>
          </p:cNvPr>
          <p:cNvCxnSpPr>
            <a:cxnSpLocks/>
          </p:cNvCxnSpPr>
          <p:nvPr/>
        </p:nvCxnSpPr>
        <p:spPr>
          <a:xfrm>
            <a:off x="8181247" y="5516788"/>
            <a:ext cx="438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4721124-8B50-1FDF-6F1C-880E5AA832C6}"/>
              </a:ext>
            </a:extLst>
          </p:cNvPr>
          <p:cNvSpPr txBox="1"/>
          <p:nvPr/>
        </p:nvSpPr>
        <p:spPr>
          <a:xfrm>
            <a:off x="2900119" y="6123182"/>
            <a:ext cx="1048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inpainting</a:t>
            </a:r>
            <a:endParaRPr lang="it-IT" sz="1400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A0A9E6C-66AD-331C-ADE5-6F5040E02A76}"/>
              </a:ext>
            </a:extLst>
          </p:cNvPr>
          <p:cNvSpPr txBox="1"/>
          <p:nvPr/>
        </p:nvSpPr>
        <p:spPr>
          <a:xfrm>
            <a:off x="7116068" y="4210114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colorization</a:t>
            </a:r>
            <a:endParaRPr lang="it-IT" sz="1400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95510FDC-BEEA-4955-8BA3-8412B981038B}"/>
              </a:ext>
            </a:extLst>
          </p:cNvPr>
          <p:cNvSpPr txBox="1"/>
          <p:nvPr/>
        </p:nvSpPr>
        <p:spPr>
          <a:xfrm>
            <a:off x="2768758" y="4206519"/>
            <a:ext cx="1382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reconstruction</a:t>
            </a:r>
            <a:endParaRPr lang="it-IT" sz="1400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14929757-7A53-9D37-EA5E-503A77103DB9}"/>
              </a:ext>
            </a:extLst>
          </p:cNvPr>
          <p:cNvSpPr txBox="1"/>
          <p:nvPr/>
        </p:nvSpPr>
        <p:spPr>
          <a:xfrm>
            <a:off x="7018178" y="6117329"/>
            <a:ext cx="1382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reconstruction</a:t>
            </a:r>
            <a:endParaRPr lang="it-IT" sz="1400" dirty="0"/>
          </a:p>
        </p:txBody>
      </p:sp>
      <p:sp>
        <p:nvSpPr>
          <p:cNvPr id="49" name="Segno di moltiplicazione 48">
            <a:extLst>
              <a:ext uri="{FF2B5EF4-FFF2-40B4-BE49-F238E27FC236}">
                <a16:creationId xmlns:a16="http://schemas.microsoft.com/office/drawing/2014/main" id="{B6E7B292-E041-89A1-EB76-1A8A6582B390}"/>
              </a:ext>
            </a:extLst>
          </p:cNvPr>
          <p:cNvSpPr/>
          <p:nvPr/>
        </p:nvSpPr>
        <p:spPr>
          <a:xfrm>
            <a:off x="8919638" y="6017582"/>
            <a:ext cx="466182" cy="50726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E87F376E-070E-744A-BB1B-38C7EC513A08}"/>
              </a:ext>
            </a:extLst>
          </p:cNvPr>
          <p:cNvGrpSpPr/>
          <p:nvPr/>
        </p:nvGrpSpPr>
        <p:grpSpPr>
          <a:xfrm>
            <a:off x="4751715" y="4168155"/>
            <a:ext cx="280647" cy="384504"/>
            <a:chOff x="4634910" y="4419589"/>
            <a:chExt cx="280647" cy="384504"/>
          </a:xfrm>
        </p:grpSpPr>
        <p:sp>
          <p:nvSpPr>
            <p:cNvPr id="55" name="Dati 54">
              <a:extLst>
                <a:ext uri="{FF2B5EF4-FFF2-40B4-BE49-F238E27FC236}">
                  <a16:creationId xmlns:a16="http://schemas.microsoft.com/office/drawing/2014/main" id="{48EC3E40-595F-E98D-A411-9A27CE50B701}"/>
                </a:ext>
              </a:extLst>
            </p:cNvPr>
            <p:cNvSpPr/>
            <p:nvPr/>
          </p:nvSpPr>
          <p:spPr>
            <a:xfrm rot="867461">
              <a:off x="4765720" y="4419589"/>
              <a:ext cx="149837" cy="384504"/>
            </a:xfrm>
            <a:prstGeom prst="flowChartInputOutpu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Dati 55">
              <a:extLst>
                <a:ext uri="{FF2B5EF4-FFF2-40B4-BE49-F238E27FC236}">
                  <a16:creationId xmlns:a16="http://schemas.microsoft.com/office/drawing/2014/main" id="{0B6835E3-ECDF-E5B3-E0B5-BC14B8E8BA6B}"/>
                </a:ext>
              </a:extLst>
            </p:cNvPr>
            <p:cNvSpPr/>
            <p:nvPr/>
          </p:nvSpPr>
          <p:spPr>
            <a:xfrm rot="19016543">
              <a:off x="4634910" y="4570141"/>
              <a:ext cx="138104" cy="181548"/>
            </a:xfrm>
            <a:prstGeom prst="flowChartInputOutpu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61E71650-8144-8A8C-41A1-5D428159F9F7}"/>
              </a:ext>
            </a:extLst>
          </p:cNvPr>
          <p:cNvGrpSpPr/>
          <p:nvPr/>
        </p:nvGrpSpPr>
        <p:grpSpPr>
          <a:xfrm>
            <a:off x="9012405" y="4156205"/>
            <a:ext cx="280647" cy="384504"/>
            <a:chOff x="4634910" y="4419589"/>
            <a:chExt cx="280647" cy="384504"/>
          </a:xfrm>
        </p:grpSpPr>
        <p:sp>
          <p:nvSpPr>
            <p:cNvPr id="60" name="Dati 59">
              <a:extLst>
                <a:ext uri="{FF2B5EF4-FFF2-40B4-BE49-F238E27FC236}">
                  <a16:creationId xmlns:a16="http://schemas.microsoft.com/office/drawing/2014/main" id="{61EA0291-EF75-F361-B08A-BE871A7EB8EF}"/>
                </a:ext>
              </a:extLst>
            </p:cNvPr>
            <p:cNvSpPr/>
            <p:nvPr/>
          </p:nvSpPr>
          <p:spPr>
            <a:xfrm rot="867461">
              <a:off x="4765720" y="4419589"/>
              <a:ext cx="149837" cy="384504"/>
            </a:xfrm>
            <a:prstGeom prst="flowChartInputOutpu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1" name="Dati 60">
              <a:extLst>
                <a:ext uri="{FF2B5EF4-FFF2-40B4-BE49-F238E27FC236}">
                  <a16:creationId xmlns:a16="http://schemas.microsoft.com/office/drawing/2014/main" id="{AB5BE105-294D-B152-0348-FDA6BD7F1EF4}"/>
                </a:ext>
              </a:extLst>
            </p:cNvPr>
            <p:cNvSpPr/>
            <p:nvPr/>
          </p:nvSpPr>
          <p:spPr>
            <a:xfrm rot="19016543">
              <a:off x="4634910" y="4570141"/>
              <a:ext cx="138104" cy="181548"/>
            </a:xfrm>
            <a:prstGeom prst="flowChartInputOutpu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EA06075E-7533-F1EE-F50D-558445EB8EC3}"/>
              </a:ext>
            </a:extLst>
          </p:cNvPr>
          <p:cNvGrpSpPr/>
          <p:nvPr/>
        </p:nvGrpSpPr>
        <p:grpSpPr>
          <a:xfrm>
            <a:off x="4742173" y="6088787"/>
            <a:ext cx="280647" cy="384504"/>
            <a:chOff x="4634910" y="4419589"/>
            <a:chExt cx="280647" cy="384504"/>
          </a:xfrm>
        </p:grpSpPr>
        <p:sp>
          <p:nvSpPr>
            <p:cNvPr id="63" name="Dati 62">
              <a:extLst>
                <a:ext uri="{FF2B5EF4-FFF2-40B4-BE49-F238E27FC236}">
                  <a16:creationId xmlns:a16="http://schemas.microsoft.com/office/drawing/2014/main" id="{B07E7722-AAE9-458D-F960-51128C6A10A2}"/>
                </a:ext>
              </a:extLst>
            </p:cNvPr>
            <p:cNvSpPr/>
            <p:nvPr/>
          </p:nvSpPr>
          <p:spPr>
            <a:xfrm rot="867461">
              <a:off x="4765720" y="4419589"/>
              <a:ext cx="149837" cy="384504"/>
            </a:xfrm>
            <a:prstGeom prst="flowChartInputOutpu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4" name="Dati 63">
              <a:extLst>
                <a:ext uri="{FF2B5EF4-FFF2-40B4-BE49-F238E27FC236}">
                  <a16:creationId xmlns:a16="http://schemas.microsoft.com/office/drawing/2014/main" id="{8C772B0A-9BB8-6A59-2D16-B90442088ED9}"/>
                </a:ext>
              </a:extLst>
            </p:cNvPr>
            <p:cNvSpPr/>
            <p:nvPr/>
          </p:nvSpPr>
          <p:spPr>
            <a:xfrm rot="19016543">
              <a:off x="4634910" y="4570141"/>
              <a:ext cx="138104" cy="181548"/>
            </a:xfrm>
            <a:prstGeom prst="flowChartInputOutpu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AF9F39FB-E2E2-4907-4671-B80328C82F31}"/>
              </a:ext>
            </a:extLst>
          </p:cNvPr>
          <p:cNvCxnSpPr>
            <a:cxnSpLocks/>
          </p:cNvCxnSpPr>
          <p:nvPr/>
        </p:nvCxnSpPr>
        <p:spPr>
          <a:xfrm>
            <a:off x="5559552" y="3076232"/>
            <a:ext cx="0" cy="3394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999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3790437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CVAE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b="0" i="0" dirty="0">
                <a:solidFill>
                  <a:srgbClr val="212121"/>
                </a:solidFill>
                <a:effectLst/>
              </a:rPr>
              <a:t>In the first experiments, the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CVAE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 included a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Convolutional Encoder (Decoder</a:t>
            </a:r>
            <a:r>
              <a:rPr lang="en-US" sz="2000" b="1" dirty="0">
                <a:solidFill>
                  <a:srgbClr val="212121"/>
                </a:solidFill>
              </a:rPr>
              <a:t>)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 to map images into features (</a:t>
            </a:r>
            <a:r>
              <a:rPr lang="en-US" sz="2000" i="0" dirty="0" err="1">
                <a:solidFill>
                  <a:srgbClr val="212121"/>
                </a:solidFill>
                <a:effectLst/>
              </a:rPr>
              <a:t>viceversa</a:t>
            </a:r>
            <a:r>
              <a:rPr lang="en-US" sz="2000" dirty="0">
                <a:solidFill>
                  <a:srgbClr val="212121"/>
                </a:solidFill>
              </a:rPr>
              <a:t>)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 and a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Feature Encoder (Decoder</a:t>
            </a:r>
            <a:r>
              <a:rPr lang="en-US" sz="2000" b="1" dirty="0">
                <a:solidFill>
                  <a:srgbClr val="212121"/>
                </a:solidFill>
              </a:rPr>
              <a:t>)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 to map such features into points in the latent space (</a:t>
            </a:r>
            <a:r>
              <a:rPr lang="en-US" sz="2000" i="0" dirty="0" err="1">
                <a:solidFill>
                  <a:srgbClr val="212121"/>
                </a:solidFill>
                <a:effectLst/>
              </a:rPr>
              <a:t>viceversa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)</a:t>
            </a:r>
            <a:r>
              <a:rPr lang="en-US" sz="2000" dirty="0">
                <a:solidFill>
                  <a:srgbClr val="212121"/>
                </a:solidFill>
              </a:rPr>
              <a:t>.</a:t>
            </a: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pic>
        <p:nvPicPr>
          <p:cNvPr id="9" name="Immagine 8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0147FCDB-D626-5198-ACF7-BE002A9B2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3532440"/>
            <a:ext cx="8595360" cy="27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23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Narrow 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b="1" dirty="0">
                <a:solidFill>
                  <a:srgbClr val="212121"/>
                </a:solidFill>
              </a:rPr>
              <a:t>CE:</a:t>
            </a:r>
            <a:r>
              <a:rPr lang="en-US" sz="2000" dirty="0">
                <a:solidFill>
                  <a:srgbClr val="212121"/>
                </a:solidFill>
              </a:rPr>
              <a:t> deep CNN;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FE &amp; FD:</a:t>
            </a:r>
            <a:r>
              <a:rPr lang="en-US" sz="2000" dirty="0">
                <a:solidFill>
                  <a:srgbClr val="212121"/>
                </a:solidFill>
              </a:rPr>
              <a:t> deep FFNN;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CD:</a:t>
            </a:r>
            <a:r>
              <a:rPr lang="en-US" sz="2000" dirty="0">
                <a:solidFill>
                  <a:srgbClr val="212121"/>
                </a:solidFill>
              </a:rPr>
              <a:t> reverse of </a:t>
            </a:r>
            <a:r>
              <a:rPr lang="en-US" sz="2000" b="1" dirty="0">
                <a:solidFill>
                  <a:srgbClr val="212121"/>
                </a:solidFill>
              </a:rPr>
              <a:t>CE</a:t>
            </a:r>
            <a:r>
              <a:rPr lang="en-US" sz="2000" dirty="0">
                <a:solidFill>
                  <a:srgbClr val="212121"/>
                </a:solidFill>
              </a:rPr>
              <a:t>;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Features</a:t>
            </a:r>
            <a:r>
              <a:rPr lang="en-US" sz="2000" dirty="0">
                <a:solidFill>
                  <a:srgbClr val="212121"/>
                </a:solidFill>
              </a:rPr>
              <a:t>: ~1024-2048;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Weights</a:t>
            </a:r>
            <a:r>
              <a:rPr lang="en-US" sz="2000" dirty="0">
                <a:solidFill>
                  <a:srgbClr val="212121"/>
                </a:solidFill>
              </a:rPr>
              <a:t>: ~1-15M;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Graph:</a:t>
            </a:r>
          </a:p>
        </p:txBody>
      </p:sp>
    </p:spTree>
    <p:extLst>
      <p:ext uri="{BB962C8B-B14F-4D97-AF65-F5344CB8AC3E}">
        <p14:creationId xmlns:p14="http://schemas.microsoft.com/office/powerpoint/2010/main" val="2868020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AlexNet</a:t>
            </a:r>
            <a:r>
              <a:rPr lang="en-US" dirty="0">
                <a:solidFill>
                  <a:schemeClr val="tx2"/>
                </a:solidFill>
              </a:rPr>
              <a:t> 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b="1" dirty="0">
                <a:solidFill>
                  <a:srgbClr val="212121"/>
                </a:solidFill>
              </a:rPr>
              <a:t>CE:</a:t>
            </a:r>
            <a:r>
              <a:rPr lang="en-US" sz="2000" dirty="0">
                <a:solidFill>
                  <a:srgbClr val="212121"/>
                </a:solidFill>
              </a:rPr>
              <a:t> </a:t>
            </a:r>
            <a:r>
              <a:rPr lang="en-US" sz="2000" dirty="0" err="1">
                <a:solidFill>
                  <a:srgbClr val="212121"/>
                </a:solidFill>
              </a:rPr>
              <a:t>AlexNet</a:t>
            </a:r>
            <a:r>
              <a:rPr lang="en-US" sz="2000" dirty="0">
                <a:solidFill>
                  <a:srgbClr val="212121"/>
                </a:solidFill>
              </a:rPr>
              <a:t> with modified outer layers;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FE &amp; FD:</a:t>
            </a:r>
            <a:r>
              <a:rPr lang="en-US" sz="2000" dirty="0">
                <a:solidFill>
                  <a:srgbClr val="212121"/>
                </a:solidFill>
              </a:rPr>
              <a:t> deep FFNN;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CD:</a:t>
            </a:r>
            <a:r>
              <a:rPr lang="en-US" sz="2000" dirty="0">
                <a:solidFill>
                  <a:srgbClr val="212121"/>
                </a:solidFill>
              </a:rPr>
              <a:t> reverse of </a:t>
            </a:r>
            <a:r>
              <a:rPr lang="en-US" sz="2000" b="1" dirty="0">
                <a:solidFill>
                  <a:srgbClr val="212121"/>
                </a:solidFill>
              </a:rPr>
              <a:t>CE</a:t>
            </a:r>
            <a:r>
              <a:rPr lang="en-US" sz="2000" dirty="0">
                <a:solidFill>
                  <a:srgbClr val="212121"/>
                </a:solidFill>
              </a:rPr>
              <a:t>;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Features</a:t>
            </a:r>
            <a:r>
              <a:rPr lang="en-US" sz="2000" dirty="0">
                <a:solidFill>
                  <a:srgbClr val="212121"/>
                </a:solidFill>
              </a:rPr>
              <a:t>: ~4096-9216;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Weights</a:t>
            </a:r>
            <a:r>
              <a:rPr lang="en-US" sz="2000" dirty="0">
                <a:solidFill>
                  <a:srgbClr val="212121"/>
                </a:solidFill>
              </a:rPr>
              <a:t>: ~120-320M;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Graph:</a:t>
            </a:r>
            <a:endParaRPr lang="en-US" sz="2000" dirty="0">
              <a:solidFill>
                <a:srgbClr val="212121"/>
              </a:solidFill>
            </a:endParaRPr>
          </a:p>
          <a:p>
            <a:pPr lvl="1" algn="just"/>
            <a:endParaRPr lang="en-US" sz="1800" b="1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070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Wide 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b="1" dirty="0">
                <a:solidFill>
                  <a:srgbClr val="212121"/>
                </a:solidFill>
              </a:rPr>
              <a:t>CE</a:t>
            </a:r>
            <a:r>
              <a:rPr lang="en-US" sz="2000" dirty="0">
                <a:solidFill>
                  <a:srgbClr val="212121"/>
                </a:solidFill>
              </a:rPr>
              <a:t>: deep CNN with no pooling layers and little compression;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FE &amp; FD:</a:t>
            </a:r>
            <a:r>
              <a:rPr lang="en-US" sz="2000" dirty="0">
                <a:solidFill>
                  <a:srgbClr val="212121"/>
                </a:solidFill>
              </a:rPr>
              <a:t> simple FFNN (only output layers);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CD:</a:t>
            </a:r>
            <a:r>
              <a:rPr lang="en-US" sz="2000" dirty="0">
                <a:solidFill>
                  <a:srgbClr val="212121"/>
                </a:solidFill>
              </a:rPr>
              <a:t> reverse of </a:t>
            </a:r>
            <a:r>
              <a:rPr lang="en-US" sz="2000" b="1" dirty="0">
                <a:solidFill>
                  <a:srgbClr val="212121"/>
                </a:solidFill>
              </a:rPr>
              <a:t>CE</a:t>
            </a:r>
            <a:r>
              <a:rPr lang="en-US" sz="2000" dirty="0">
                <a:solidFill>
                  <a:srgbClr val="212121"/>
                </a:solidFill>
              </a:rPr>
              <a:t>;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Features</a:t>
            </a:r>
            <a:r>
              <a:rPr lang="en-US" sz="2000" dirty="0">
                <a:solidFill>
                  <a:srgbClr val="212121"/>
                </a:solidFill>
              </a:rPr>
              <a:t>: ~65536-1.048.000;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Weights</a:t>
            </a:r>
            <a:r>
              <a:rPr lang="en-US" sz="2000" dirty="0">
                <a:solidFill>
                  <a:srgbClr val="212121"/>
                </a:solidFill>
              </a:rPr>
              <a:t>: ~10-600M (heavily dependent on the size of the latent space);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Graph: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Improved Version:</a:t>
            </a:r>
            <a:endParaRPr lang="en-US" sz="2000" dirty="0">
              <a:solidFill>
                <a:srgbClr val="212121"/>
              </a:solidFill>
            </a:endParaRPr>
          </a:p>
          <a:p>
            <a:pPr lvl="1" algn="just"/>
            <a:endParaRPr lang="en-US" sz="1800" b="1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02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Improved CVAE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b="0" i="0" dirty="0">
                <a:solidFill>
                  <a:srgbClr val="212121"/>
                </a:solidFill>
                <a:effectLst/>
              </a:rPr>
              <a:t>In later experiments, the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Wide Variant 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of the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CVAE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 was simplified</a:t>
            </a:r>
            <a:r>
              <a:rPr lang="en-US" sz="2000" dirty="0">
                <a:solidFill>
                  <a:srgbClr val="212121"/>
                </a:solidFill>
              </a:rPr>
              <a:t>, including a single component for the </a:t>
            </a:r>
            <a:r>
              <a:rPr lang="en-US" sz="2000" b="1" dirty="0">
                <a:solidFill>
                  <a:srgbClr val="212121"/>
                </a:solidFill>
              </a:rPr>
              <a:t>Encoder</a:t>
            </a:r>
            <a:r>
              <a:rPr lang="en-US" sz="2000" dirty="0">
                <a:solidFill>
                  <a:srgbClr val="212121"/>
                </a:solidFill>
              </a:rPr>
              <a:t> and for the</a:t>
            </a:r>
            <a:r>
              <a:rPr lang="en-US" sz="2000" b="1" dirty="0">
                <a:solidFill>
                  <a:srgbClr val="212121"/>
                </a:solidFill>
              </a:rPr>
              <a:t> Decoder</a:t>
            </a:r>
            <a:r>
              <a:rPr lang="en-US" sz="2000" dirty="0">
                <a:solidFill>
                  <a:srgbClr val="212121"/>
                </a:solidFill>
              </a:rPr>
              <a:t>. Moreover, the features extracted from the images were dependent on the </a:t>
            </a:r>
            <a:r>
              <a:rPr lang="en-US" sz="2000" b="1" dirty="0">
                <a:solidFill>
                  <a:srgbClr val="212121"/>
                </a:solidFill>
              </a:rPr>
              <a:t>condition</a:t>
            </a:r>
            <a:r>
              <a:rPr lang="en-US" sz="2000" dirty="0">
                <a:solidFill>
                  <a:srgbClr val="212121"/>
                </a:solidFill>
              </a:rPr>
              <a:t>.</a:t>
            </a:r>
          </a:p>
        </p:txBody>
      </p:sp>
      <p:pic>
        <p:nvPicPr>
          <p:cNvPr id="5" name="Immagine 4" descr="Immagine che contiene testo, diagramma, Piano, Rettangolo&#10;&#10;Descrizione generata automaticamente">
            <a:extLst>
              <a:ext uri="{FF2B5EF4-FFF2-40B4-BE49-F238E27FC236}">
                <a16:creationId xmlns:a16="http://schemas.microsoft.com/office/drawing/2014/main" id="{51024C63-B05D-3C68-2BDF-7047FDC54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27" y="3250046"/>
            <a:ext cx="6871449" cy="336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00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>
                <a:solidFill>
                  <a:srgbClr val="212121"/>
                </a:solidFill>
              </a:rPr>
              <a:t>In order to test the reconstruction capabilities of the model, an </a:t>
            </a:r>
            <a:r>
              <a:rPr lang="en-US" sz="2000" b="1" dirty="0">
                <a:solidFill>
                  <a:srgbClr val="212121"/>
                </a:solidFill>
              </a:rPr>
              <a:t>Undercomplete </a:t>
            </a:r>
            <a:r>
              <a:rPr lang="en-US" sz="2000" b="1" dirty="0" err="1">
                <a:solidFill>
                  <a:srgbClr val="212121"/>
                </a:solidFill>
              </a:rPr>
              <a:t>AutoEncoder</a:t>
            </a:r>
            <a:r>
              <a:rPr lang="en-US" sz="2000" dirty="0">
                <a:solidFill>
                  <a:srgbClr val="212121"/>
                </a:solidFill>
              </a:rPr>
              <a:t> with a similar architecture has been trained as well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.</a:t>
            </a:r>
            <a:endParaRPr lang="en-US" sz="2000" dirty="0">
              <a:solidFill>
                <a:srgbClr val="212121"/>
              </a:solidFill>
            </a:endParaRP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pic>
        <p:nvPicPr>
          <p:cNvPr id="8" name="Immagine 7" descr="Immagine che contiene testo, Rettangolo, diagramma, schermata&#10;&#10;Descrizione generata automaticamente">
            <a:extLst>
              <a:ext uri="{FF2B5EF4-FFF2-40B4-BE49-F238E27FC236}">
                <a16:creationId xmlns:a16="http://schemas.microsoft.com/office/drawing/2014/main" id="{DBF6F5B8-063F-8B12-1DB5-2DB46040D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177" y="3090291"/>
            <a:ext cx="52387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57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VAE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b="0" i="0" dirty="0">
                <a:solidFill>
                  <a:srgbClr val="212121"/>
                </a:solidFill>
                <a:effectLst/>
              </a:rPr>
              <a:t>For further testing involving also the generation capabilities of the model, a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Variational </a:t>
            </a:r>
            <a:r>
              <a:rPr lang="en-US" sz="2000" b="1" i="0" dirty="0" err="1">
                <a:solidFill>
                  <a:srgbClr val="212121"/>
                </a:solidFill>
                <a:effectLst/>
              </a:rPr>
              <a:t>AutoEncoder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 </a:t>
            </a:r>
            <a:r>
              <a:rPr lang="en-US" sz="2000" dirty="0">
                <a:solidFill>
                  <a:srgbClr val="212121"/>
                </a:solidFill>
              </a:rPr>
              <a:t>with a similar architecture 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has been trained as well.</a:t>
            </a:r>
            <a:endParaRPr lang="en-US" sz="2000" dirty="0">
              <a:solidFill>
                <a:srgbClr val="212121"/>
              </a:solidFill>
            </a:endParaRP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pic>
        <p:nvPicPr>
          <p:cNvPr id="4" name="Immagine 3" descr="Immagine che contiene testo, diagramma, Piano, Rettangolo&#10;&#10;Descrizione generata automaticamente">
            <a:extLst>
              <a:ext uri="{FF2B5EF4-FFF2-40B4-BE49-F238E27FC236}">
                <a16:creationId xmlns:a16="http://schemas.microsoft.com/office/drawing/2014/main" id="{79CD5D14-7DE3-C3CD-5497-96E3C5AD5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08" y="3333999"/>
            <a:ext cx="6495288" cy="273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13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081458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The goal of this project is to train a generative model capable of </a:t>
            </a:r>
            <a:r>
              <a:rPr lang="en-US" sz="200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creating images representing different kinds of landscapes</a:t>
            </a:r>
            <a:r>
              <a:rPr lang="en-US" sz="20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4DC3195-C859-FC70-D598-C47447F77DB6}"/>
              </a:ext>
            </a:extLst>
          </p:cNvPr>
          <p:cNvSpPr txBox="1"/>
          <p:nvPr/>
        </p:nvSpPr>
        <p:spPr>
          <a:xfrm>
            <a:off x="2334768" y="6040616"/>
            <a:ext cx="6455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F</a:t>
            </a:r>
            <a:r>
              <a:rPr lang="it-IT" sz="1200" dirty="0"/>
              <a:t>1. The model </a:t>
            </a:r>
            <a:r>
              <a:rPr lang="it-IT" sz="1200" dirty="0" err="1"/>
              <a:t>should</a:t>
            </a:r>
            <a:r>
              <a:rPr lang="it-IT" sz="1200" dirty="0"/>
              <a:t> generate </a:t>
            </a:r>
            <a:r>
              <a:rPr lang="it-IT" sz="1200" dirty="0" err="1"/>
              <a:t>different</a:t>
            </a:r>
            <a:r>
              <a:rPr lang="it-IT" sz="1200" dirty="0"/>
              <a:t> </a:t>
            </a:r>
            <a:r>
              <a:rPr lang="it-IT" sz="1200" dirty="0" err="1"/>
              <a:t>landscape</a:t>
            </a:r>
            <a:r>
              <a:rPr lang="it-IT" sz="1200" dirty="0"/>
              <a:t> </a:t>
            </a:r>
            <a:r>
              <a:rPr lang="it-IT" sz="1200" dirty="0" err="1"/>
              <a:t>types</a:t>
            </a:r>
            <a:r>
              <a:rPr lang="it-IT" sz="1200" dirty="0"/>
              <a:t> </a:t>
            </a:r>
            <a:r>
              <a:rPr lang="it-IT" sz="1200" dirty="0" err="1"/>
              <a:t>depending</a:t>
            </a:r>
            <a:r>
              <a:rPr lang="it-IT" sz="1200" dirty="0"/>
              <a:t> on the </a:t>
            </a:r>
            <a:r>
              <a:rPr lang="it-IT" sz="1200" dirty="0" err="1"/>
              <a:t>given</a:t>
            </a:r>
            <a:r>
              <a:rPr lang="it-IT" sz="1200" dirty="0"/>
              <a:t> inputs.</a:t>
            </a:r>
            <a:endParaRPr lang="en-US" sz="1200" dirty="0"/>
          </a:p>
        </p:txBody>
      </p:sp>
      <p:pic>
        <p:nvPicPr>
          <p:cNvPr id="20" name="Immagine 19" descr="Immagine che contiene schermata, cielo, natura&#10;&#10;Descrizione generata automaticamente">
            <a:extLst>
              <a:ext uri="{FF2B5EF4-FFF2-40B4-BE49-F238E27FC236}">
                <a16:creationId xmlns:a16="http://schemas.microsoft.com/office/drawing/2014/main" id="{2150CFBA-ECAB-F073-9555-671FE0A0E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791" y="2556439"/>
            <a:ext cx="4761522" cy="341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65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94708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22BCA3-31C1-4329-B0BA-4748F937B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0"/>
            <a:ext cx="10378440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End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C1DD8F-426A-45F7-A524-5569263BE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91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D39CD7-AB20-4006-930C-6368406D0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0388" y="5359400"/>
            <a:ext cx="255031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D65D7AA-A0C8-491E-9211-059F0D299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796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To let the user choose the kind of landscape to generate during prediction, the type of generative model trained in this project will be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Decoder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of a </a:t>
            </a:r>
            <a:r>
              <a:rPr lang="en-US" sz="2000" b="1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Conditional Variational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AutoEncoder</a:t>
            </a:r>
            <a:r>
              <a:rPr lang="en-US" sz="2000" b="1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(CVAE)</a:t>
            </a:r>
            <a:r>
              <a:rPr lang="en-US" sz="200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808FAA0-1FE5-D37E-2D66-E76DCB4815D9}"/>
              </a:ext>
            </a:extLst>
          </p:cNvPr>
          <p:cNvSpPr txBox="1"/>
          <p:nvPr/>
        </p:nvSpPr>
        <p:spPr>
          <a:xfrm>
            <a:off x="2334768" y="5533804"/>
            <a:ext cx="6455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F</a:t>
            </a:r>
            <a:r>
              <a:rPr lang="it-IT" sz="1200" dirty="0"/>
              <a:t>2. The user can </a:t>
            </a:r>
            <a:r>
              <a:rPr lang="it-IT" sz="1200" dirty="0" err="1"/>
              <a:t>specify</a:t>
            </a:r>
            <a:r>
              <a:rPr lang="it-IT" sz="1200" dirty="0"/>
              <a:t> a </a:t>
            </a:r>
            <a:r>
              <a:rPr lang="it-IT" sz="1200" i="1" dirty="0" err="1"/>
              <a:t>landscape</a:t>
            </a:r>
            <a:r>
              <a:rPr lang="it-IT" sz="1200" i="1" dirty="0"/>
              <a:t> </a:t>
            </a:r>
            <a:r>
              <a:rPr lang="it-IT" sz="1200" i="1" dirty="0" err="1"/>
              <a:t>type</a:t>
            </a:r>
            <a:r>
              <a:rPr lang="it-IT" sz="1200" dirty="0"/>
              <a:t> to the </a:t>
            </a:r>
            <a:r>
              <a:rPr lang="it-IT" sz="1200" dirty="0" err="1"/>
              <a:t>landscape</a:t>
            </a:r>
            <a:r>
              <a:rPr lang="it-IT" sz="1200" dirty="0"/>
              <a:t> generator, </a:t>
            </a:r>
            <a:r>
              <a:rPr lang="it-IT" sz="1200" dirty="0" err="1"/>
              <a:t>which</a:t>
            </a:r>
            <a:r>
              <a:rPr lang="it-IT" sz="1200" dirty="0"/>
              <a:t> </a:t>
            </a:r>
            <a:r>
              <a:rPr lang="it-IT" sz="1200" dirty="0" err="1"/>
              <a:t>will</a:t>
            </a:r>
            <a:r>
              <a:rPr lang="it-IT" sz="1200" dirty="0"/>
              <a:t> sample a random </a:t>
            </a:r>
            <a:r>
              <a:rPr lang="it-IT" sz="1200" i="1" dirty="0" err="1"/>
              <a:t>latent</a:t>
            </a:r>
            <a:r>
              <a:rPr lang="it-IT" sz="1200" i="1" dirty="0"/>
              <a:t> point</a:t>
            </a:r>
            <a:r>
              <a:rPr lang="it-IT" sz="1200" dirty="0"/>
              <a:t> from the </a:t>
            </a:r>
            <a:r>
              <a:rPr lang="it-IT" sz="1200" dirty="0" err="1"/>
              <a:t>latent</a:t>
            </a:r>
            <a:r>
              <a:rPr lang="it-IT" sz="1200" dirty="0"/>
              <a:t> </a:t>
            </a:r>
            <a:r>
              <a:rPr lang="it-IT" sz="1200" dirty="0" err="1"/>
              <a:t>space</a:t>
            </a:r>
            <a:r>
              <a:rPr lang="it-IT" sz="1200" dirty="0"/>
              <a:t> </a:t>
            </a:r>
            <a:r>
              <a:rPr lang="it-IT" sz="1200" dirty="0" err="1"/>
              <a:t>appropriately</a:t>
            </a:r>
            <a:r>
              <a:rPr lang="it-IT" sz="1200" dirty="0"/>
              <a:t>. </a:t>
            </a:r>
            <a:r>
              <a:rPr lang="it-IT" sz="1200" dirty="0" err="1"/>
              <a:t>Then</a:t>
            </a:r>
            <a:r>
              <a:rPr lang="it-IT" sz="1200" dirty="0"/>
              <a:t>, the decoder of the CVAE</a:t>
            </a:r>
            <a:r>
              <a:rPr lang="en-US" sz="1200" dirty="0"/>
              <a:t> can transform the </a:t>
            </a:r>
            <a:r>
              <a:rPr lang="en-US" sz="1200" i="1" dirty="0"/>
              <a:t>landscape type</a:t>
            </a:r>
            <a:r>
              <a:rPr lang="en-US" sz="1200" dirty="0"/>
              <a:t> and the </a:t>
            </a:r>
            <a:r>
              <a:rPr lang="en-US" sz="1200" i="1" dirty="0"/>
              <a:t>latent point</a:t>
            </a:r>
            <a:r>
              <a:rPr lang="en-US" sz="1200" dirty="0"/>
              <a:t> into a </a:t>
            </a:r>
            <a:r>
              <a:rPr lang="en-US" sz="1200" i="1" dirty="0"/>
              <a:t>landscape image</a:t>
            </a:r>
            <a:r>
              <a:rPr lang="en-US" sz="1200" dirty="0"/>
              <a:t>.</a:t>
            </a:r>
            <a:endParaRPr lang="it-IT" sz="1200" dirty="0"/>
          </a:p>
        </p:txBody>
      </p:sp>
      <p:pic>
        <p:nvPicPr>
          <p:cNvPr id="16" name="Immagine 15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EE05D911-A71E-9057-9F33-C03B3327D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439" y="3170271"/>
            <a:ext cx="7306226" cy="208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88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Data</a:t>
            </a:r>
            <a:br>
              <a:rPr lang="en-US" sz="6000" dirty="0">
                <a:solidFill>
                  <a:schemeClr val="tx2"/>
                </a:solidFill>
              </a:rPr>
            </a:br>
            <a:r>
              <a:rPr lang="en-US" sz="6000" dirty="0">
                <a:solidFill>
                  <a:schemeClr val="tx2"/>
                </a:solidFill>
              </a:rPr>
              <a:t>Understanding</a:t>
            </a:r>
          </a:p>
        </p:txBody>
      </p:sp>
    </p:spTree>
    <p:extLst>
      <p:ext uri="{BB962C8B-B14F-4D97-AF65-F5344CB8AC3E}">
        <p14:creationId xmlns:p14="http://schemas.microsoft.com/office/powerpoint/2010/main" val="2475316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0" i="0" dirty="0">
                <a:solidFill>
                  <a:srgbClr val="212121"/>
                </a:solidFill>
                <a:effectLst/>
              </a:rPr>
              <a:t>The training will be based on the </a:t>
            </a:r>
            <a:r>
              <a:rPr lang="en-US" sz="2000" dirty="0">
                <a:hlinkClick r:id="rId3"/>
              </a:rPr>
              <a:t>Landscape Recognition Dataset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 available on </a:t>
            </a:r>
            <a:r>
              <a:rPr lang="en-US" sz="2000" b="1" dirty="0"/>
              <a:t>Kaggle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, which contains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12.000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 images of 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Coasts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, 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Deserts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, 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Forests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, 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Glaciers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 and 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Mountains</a:t>
            </a:r>
            <a:r>
              <a:rPr lang="en-US" sz="2000" dirty="0">
                <a:solidFill>
                  <a:srgbClr val="212121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212121"/>
                </a:solidFill>
              </a:rPr>
              <a:t>Each object of the dataset is a </a:t>
            </a:r>
            <a:r>
              <a:rPr lang="en-US" sz="2000" dirty="0">
                <a:solidFill>
                  <a:srgbClr val="212121"/>
                </a:solidFill>
                <a:hlinkClick r:id="rId4"/>
              </a:rPr>
              <a:t>TFRecord</a:t>
            </a:r>
            <a:r>
              <a:rPr lang="en-US" sz="2000" b="1" dirty="0">
                <a:solidFill>
                  <a:srgbClr val="212121"/>
                </a:solidFill>
              </a:rPr>
              <a:t> </a:t>
            </a:r>
            <a:r>
              <a:rPr lang="en-US" sz="2000" dirty="0">
                <a:solidFill>
                  <a:srgbClr val="212121"/>
                </a:solidFill>
              </a:rPr>
              <a:t>containing a </a:t>
            </a:r>
            <a:r>
              <a:rPr lang="en-US" sz="2000" b="1" dirty="0">
                <a:solidFill>
                  <a:srgbClr val="212121"/>
                </a:solidFill>
              </a:rPr>
              <a:t>256x256 RGB</a:t>
            </a:r>
            <a:r>
              <a:rPr lang="en-US" sz="2000" dirty="0">
                <a:solidFill>
                  <a:srgbClr val="212121"/>
                </a:solidFill>
              </a:rPr>
              <a:t> image bound to a </a:t>
            </a:r>
            <a:r>
              <a:rPr lang="en-US" sz="2000" b="1" dirty="0">
                <a:solidFill>
                  <a:srgbClr val="212121"/>
                </a:solidFill>
              </a:rPr>
              <a:t>numerical</a:t>
            </a:r>
            <a:r>
              <a:rPr lang="en-US" sz="2000" dirty="0">
                <a:solidFill>
                  <a:srgbClr val="212121"/>
                </a:solidFill>
              </a:rPr>
              <a:t> label.</a:t>
            </a: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0A77AF33-1078-C9A0-FB43-8B9F512C9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619521"/>
              </p:ext>
            </p:extLst>
          </p:nvPr>
        </p:nvGraphicFramePr>
        <p:xfrm>
          <a:off x="5823999" y="3842484"/>
          <a:ext cx="267271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357">
                  <a:extLst>
                    <a:ext uri="{9D8B030D-6E8A-4147-A177-3AD203B41FA5}">
                      <a16:colId xmlns:a16="http://schemas.microsoft.com/office/drawing/2014/main" val="3613907340"/>
                    </a:ext>
                  </a:extLst>
                </a:gridCol>
                <a:gridCol w="1336357">
                  <a:extLst>
                    <a:ext uri="{9D8B030D-6E8A-4147-A177-3AD203B41FA5}">
                      <a16:colId xmlns:a16="http://schemas.microsoft.com/office/drawing/2014/main" val="2301916470"/>
                    </a:ext>
                  </a:extLst>
                </a:gridCol>
              </a:tblGrid>
              <a:tr h="2837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 Name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 Id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825124"/>
                  </a:ext>
                </a:extLst>
              </a:tr>
              <a:tr h="2837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Coast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643172"/>
                  </a:ext>
                </a:extLst>
              </a:tr>
              <a:tr h="2837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Desert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867908"/>
                  </a:ext>
                </a:extLst>
              </a:tr>
              <a:tr h="2837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Forest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106670"/>
                  </a:ext>
                </a:extLst>
              </a:tr>
              <a:tr h="2837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Glacier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553183"/>
                  </a:ext>
                </a:extLst>
              </a:tr>
              <a:tr h="2837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Mountain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921583"/>
                  </a:ext>
                </a:extLst>
              </a:tr>
            </a:tbl>
          </a:graphicData>
        </a:graphic>
      </p:graphicFrame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4B127F5-29E8-2280-095E-E5A1CC31D090}"/>
              </a:ext>
            </a:extLst>
          </p:cNvPr>
          <p:cNvSpPr txBox="1"/>
          <p:nvPr/>
        </p:nvSpPr>
        <p:spPr>
          <a:xfrm>
            <a:off x="3242692" y="6055104"/>
            <a:ext cx="4633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F</a:t>
            </a:r>
            <a:r>
              <a:rPr lang="it-IT" sz="1200" dirty="0"/>
              <a:t>3. In the dataset, the image of a </a:t>
            </a:r>
            <a:r>
              <a:rPr lang="it-IT" sz="1200" i="1" dirty="0" err="1"/>
              <a:t>Coast</a:t>
            </a:r>
            <a:r>
              <a:rPr lang="it-IT" sz="1200" dirty="0"/>
              <a:t> </a:t>
            </a:r>
            <a:r>
              <a:rPr lang="it-IT" sz="1200" dirty="0" err="1"/>
              <a:t>is</a:t>
            </a:r>
            <a:r>
              <a:rPr lang="it-IT" sz="1200" dirty="0"/>
              <a:t> </a:t>
            </a:r>
            <a:r>
              <a:rPr lang="it-IT" sz="1200" dirty="0" err="1"/>
              <a:t>bound</a:t>
            </a:r>
            <a:r>
              <a:rPr lang="it-IT" sz="1200" dirty="0"/>
              <a:t> to the label </a:t>
            </a:r>
            <a:r>
              <a:rPr lang="it-IT" sz="1200" i="1" dirty="0"/>
              <a:t>0</a:t>
            </a:r>
            <a:r>
              <a:rPr lang="it-IT" sz="1200" dirty="0"/>
              <a:t>.</a:t>
            </a:r>
            <a:endParaRPr lang="en-US" sz="1200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B895B2B9-A7EB-A7E4-78A0-348A1542140D}"/>
              </a:ext>
            </a:extLst>
          </p:cNvPr>
          <p:cNvGrpSpPr/>
          <p:nvPr/>
        </p:nvGrpSpPr>
        <p:grpSpPr>
          <a:xfrm>
            <a:off x="2334768" y="3770140"/>
            <a:ext cx="3383917" cy="2201737"/>
            <a:chOff x="2334768" y="3908639"/>
            <a:chExt cx="3383917" cy="2201737"/>
          </a:xfrm>
        </p:grpSpPr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163DFA60-9A61-0D51-A112-5A08C78AD596}"/>
                </a:ext>
              </a:extLst>
            </p:cNvPr>
            <p:cNvCxnSpPr>
              <a:cxnSpLocks/>
            </p:cNvCxnSpPr>
            <p:nvPr/>
          </p:nvCxnSpPr>
          <p:spPr>
            <a:xfrm>
              <a:off x="4760600" y="4438142"/>
              <a:ext cx="958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Immagine 12" descr="Immagine che contiene natura, nuvola, acqua, aria aperta&#10;&#10;Descrizione generata automaticamente">
              <a:extLst>
                <a:ext uri="{FF2B5EF4-FFF2-40B4-BE49-F238E27FC236}">
                  <a16:creationId xmlns:a16="http://schemas.microsoft.com/office/drawing/2014/main" id="{5D665A92-8249-29A7-73CC-8FD8FB699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1466" y="3908639"/>
              <a:ext cx="1965626" cy="1973488"/>
            </a:xfrm>
            <a:prstGeom prst="rect">
              <a:avLst/>
            </a:prstGeom>
          </p:spPr>
        </p:pic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2B0F6F2C-1FC5-49BD-2EAB-3407F122AF5F}"/>
                </a:ext>
              </a:extLst>
            </p:cNvPr>
            <p:cNvSpPr txBox="1"/>
            <p:nvPr/>
          </p:nvSpPr>
          <p:spPr>
            <a:xfrm>
              <a:off x="2334768" y="4741494"/>
              <a:ext cx="482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256</a:t>
              </a:r>
              <a:endParaRPr lang="it-IT" sz="1400" dirty="0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31B1559B-D0CB-B843-877F-C9F120DE0273}"/>
                </a:ext>
              </a:extLst>
            </p:cNvPr>
            <p:cNvSpPr txBox="1"/>
            <p:nvPr/>
          </p:nvSpPr>
          <p:spPr>
            <a:xfrm>
              <a:off x="3492867" y="5802599"/>
              <a:ext cx="482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256</a:t>
              </a:r>
              <a:endParaRPr lang="it-IT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64252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697D2E1F-B423-010F-A79B-D6D71588CF57}"/>
              </a:ext>
            </a:extLst>
          </p:cNvPr>
          <p:cNvSpPr txBox="1"/>
          <p:nvPr/>
        </p:nvSpPr>
        <p:spPr>
          <a:xfrm>
            <a:off x="2696067" y="6075150"/>
            <a:ext cx="5734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F</a:t>
            </a:r>
            <a:r>
              <a:rPr lang="it-IT" sz="1200" dirty="0"/>
              <a:t>4. A sample of 25 images </a:t>
            </a:r>
            <a:r>
              <a:rPr lang="it-IT" sz="1200" dirty="0" err="1"/>
              <a:t>extracted</a:t>
            </a:r>
            <a:r>
              <a:rPr lang="it-IT" sz="1200" dirty="0"/>
              <a:t> from the dataset. </a:t>
            </a:r>
            <a:r>
              <a:rPr lang="it-IT" sz="1200" dirty="0" err="1"/>
              <a:t>Each</a:t>
            </a:r>
            <a:r>
              <a:rPr lang="it-IT" sz="1200" dirty="0"/>
              <a:t> </a:t>
            </a:r>
            <a:r>
              <a:rPr lang="it-IT" sz="1200" dirty="0" err="1"/>
              <a:t>column</a:t>
            </a:r>
            <a:r>
              <a:rPr lang="it-IT" sz="1200" dirty="0"/>
              <a:t> </a:t>
            </a:r>
            <a:r>
              <a:rPr lang="it-IT" sz="1200" dirty="0" err="1"/>
              <a:t>contains</a:t>
            </a:r>
            <a:r>
              <a:rPr lang="it-IT" sz="1200" dirty="0"/>
              <a:t> some pictures of a </a:t>
            </a:r>
            <a:r>
              <a:rPr lang="it-IT" sz="1200" dirty="0" err="1"/>
              <a:t>specific</a:t>
            </a:r>
            <a:r>
              <a:rPr lang="it-IT" sz="1200" dirty="0"/>
              <a:t> </a:t>
            </a:r>
            <a:r>
              <a:rPr lang="it-IT" sz="1200" dirty="0" err="1"/>
              <a:t>landscape</a:t>
            </a:r>
            <a:r>
              <a:rPr lang="it-IT" sz="1200" dirty="0"/>
              <a:t> </a:t>
            </a:r>
            <a:r>
              <a:rPr lang="it-IT" sz="1200" dirty="0" err="1"/>
              <a:t>type</a:t>
            </a:r>
            <a:r>
              <a:rPr lang="it-IT" sz="1200" dirty="0"/>
              <a:t>. In </a:t>
            </a:r>
            <a:r>
              <a:rPr lang="it-IT" sz="1200" dirty="0" err="1"/>
              <a:t>order</a:t>
            </a:r>
            <a:r>
              <a:rPr lang="it-IT" sz="1200" dirty="0"/>
              <a:t>: </a:t>
            </a:r>
            <a:r>
              <a:rPr lang="it-IT" sz="1200" i="1" dirty="0" err="1"/>
              <a:t>Coasts</a:t>
            </a:r>
            <a:r>
              <a:rPr lang="it-IT" sz="1200" dirty="0"/>
              <a:t>, </a:t>
            </a:r>
            <a:r>
              <a:rPr lang="it-IT" sz="1200" i="1" dirty="0" err="1"/>
              <a:t>Deserts</a:t>
            </a:r>
            <a:r>
              <a:rPr lang="it-IT" sz="1200" dirty="0"/>
              <a:t>, </a:t>
            </a:r>
            <a:r>
              <a:rPr lang="it-IT" sz="1200" i="1" dirty="0" err="1"/>
              <a:t>Forests</a:t>
            </a:r>
            <a:r>
              <a:rPr lang="it-IT" sz="1200" dirty="0"/>
              <a:t>, </a:t>
            </a:r>
            <a:r>
              <a:rPr lang="it-IT" sz="1200" i="1" dirty="0" err="1"/>
              <a:t>Glaciers</a:t>
            </a:r>
            <a:r>
              <a:rPr lang="it-IT" sz="1200" dirty="0"/>
              <a:t> and </a:t>
            </a:r>
            <a:r>
              <a:rPr lang="it-IT" sz="1200" i="1" dirty="0"/>
              <a:t>Mountains</a:t>
            </a:r>
            <a:r>
              <a:rPr lang="it-IT" sz="1200" dirty="0"/>
              <a:t> (</a:t>
            </a:r>
            <a:r>
              <a:rPr lang="it-IT" sz="1200" dirty="0" err="1"/>
              <a:t>as</a:t>
            </a:r>
            <a:r>
              <a:rPr lang="it-IT" sz="1200" dirty="0"/>
              <a:t> </a:t>
            </a:r>
            <a:r>
              <a:rPr lang="it-IT" sz="1200" dirty="0" err="1"/>
              <a:t>labelled</a:t>
            </a:r>
            <a:r>
              <a:rPr lang="it-IT" sz="1200" dirty="0"/>
              <a:t> </a:t>
            </a:r>
            <a:r>
              <a:rPr lang="it-IT" sz="1200" dirty="0" err="1"/>
              <a:t>within</a:t>
            </a:r>
            <a:r>
              <a:rPr lang="it-IT" sz="1200" dirty="0"/>
              <a:t> the dataset).</a:t>
            </a:r>
            <a:endParaRPr lang="en-US" sz="1200" dirty="0"/>
          </a:p>
        </p:txBody>
      </p:sp>
      <p:pic>
        <p:nvPicPr>
          <p:cNvPr id="6" name="Immagine 5" descr="Immagine che contiene acqua, collage, albero, schermata&#10;&#10;Descrizione generata automaticamente">
            <a:extLst>
              <a:ext uri="{FF2B5EF4-FFF2-40B4-BE49-F238E27FC236}">
                <a16:creationId xmlns:a16="http://schemas.microsoft.com/office/drawing/2014/main" id="{0F08C056-A43A-D81C-AF3C-D60705F4B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21185"/>
            <a:ext cx="5734340" cy="570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77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Immagine che contiene natura, montagna, paesaggio, neve&#10;&#10;Descrizione generata automaticamente">
            <a:extLst>
              <a:ext uri="{FF2B5EF4-FFF2-40B4-BE49-F238E27FC236}">
                <a16:creationId xmlns:a16="http://schemas.microsoft.com/office/drawing/2014/main" id="{B997DF9F-172C-9F52-4157-918A1583D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48" y="3085716"/>
            <a:ext cx="2286005" cy="2496317"/>
          </a:xfrm>
          <a:prstGeom prst="rect">
            <a:avLst/>
          </a:prstGeom>
        </p:spPr>
      </p:pic>
      <p:pic>
        <p:nvPicPr>
          <p:cNvPr id="10" name="Immagine 9" descr="Immagine che contiene nuvola, paesaggio, natura, aria aperta&#10;&#10;Descrizione generata automaticamente">
            <a:extLst>
              <a:ext uri="{FF2B5EF4-FFF2-40B4-BE49-F238E27FC236}">
                <a16:creationId xmlns:a16="http://schemas.microsoft.com/office/drawing/2014/main" id="{AAE4750C-AAD1-EB0E-5A8A-B51775C7D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96" y="3085716"/>
            <a:ext cx="2286005" cy="2496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Observations (1/3)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212121"/>
                </a:solidFill>
              </a:rPr>
              <a:t>Mixed Landscapes</a:t>
            </a:r>
            <a:r>
              <a:rPr lang="en-US" sz="2000" dirty="0">
                <a:solidFill>
                  <a:srgbClr val="212121"/>
                </a:solidFill>
              </a:rPr>
              <a:t>: landscapes are often a mix of different landscape types. The model will have to deal with </a:t>
            </a:r>
            <a:r>
              <a:rPr lang="en-US" sz="2000" b="1" dirty="0">
                <a:solidFill>
                  <a:srgbClr val="212121"/>
                </a:solidFill>
              </a:rPr>
              <a:t>outliers</a:t>
            </a:r>
            <a:r>
              <a:rPr lang="en-US" sz="2000" dirty="0">
                <a:solidFill>
                  <a:srgbClr val="212121"/>
                </a:solidFill>
              </a:rPr>
              <a:t>.</a:t>
            </a:r>
          </a:p>
        </p:txBody>
      </p:sp>
      <p:pic>
        <p:nvPicPr>
          <p:cNvPr id="5" name="Immagine 4" descr="Immagine che contiene albero, nuvola, aria aperta, paesaggio&#10;&#10;Descrizione generata automaticamente">
            <a:extLst>
              <a:ext uri="{FF2B5EF4-FFF2-40B4-BE49-F238E27FC236}">
                <a16:creationId xmlns:a16="http://schemas.microsoft.com/office/drawing/2014/main" id="{439764C6-B8C7-D88E-A8ED-6F0559D886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00" y="3085716"/>
            <a:ext cx="2286005" cy="249631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5D6AFE2-EBB1-F18E-72D6-C1AAD7C0792D}"/>
              </a:ext>
            </a:extLst>
          </p:cNvPr>
          <p:cNvSpPr txBox="1"/>
          <p:nvPr/>
        </p:nvSpPr>
        <p:spPr>
          <a:xfrm>
            <a:off x="4225573" y="5604085"/>
            <a:ext cx="2667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F</a:t>
            </a:r>
            <a:r>
              <a:rPr lang="it-IT" sz="1200" dirty="0"/>
              <a:t>5. </a:t>
            </a:r>
            <a:r>
              <a:rPr lang="it-IT" sz="1200" dirty="0" err="1"/>
              <a:t>Examples</a:t>
            </a:r>
            <a:r>
              <a:rPr lang="it-IT" sz="1200" dirty="0"/>
              <a:t> of mixed </a:t>
            </a:r>
            <a:r>
              <a:rPr lang="it-IT" sz="1200" dirty="0" err="1"/>
              <a:t>landscapes</a:t>
            </a:r>
            <a:r>
              <a:rPr lang="it-IT" sz="1200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37430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mammifero, cammello, aria aperta, Animale terrestre&#10;&#10;Descrizione generata automaticamente">
            <a:extLst>
              <a:ext uri="{FF2B5EF4-FFF2-40B4-BE49-F238E27FC236}">
                <a16:creationId xmlns:a16="http://schemas.microsoft.com/office/drawing/2014/main" id="{D908474C-3EBB-A888-AA26-39EB13A7B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697" y="3076190"/>
            <a:ext cx="2286005" cy="2496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Observations (2/3)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212121"/>
                </a:solidFill>
              </a:rPr>
              <a:t>Secondary Subject</a:t>
            </a:r>
            <a:r>
              <a:rPr lang="en-US" sz="2000" dirty="0">
                <a:solidFill>
                  <a:srgbClr val="212121"/>
                </a:solidFill>
              </a:rPr>
              <a:t>: landscapes are often a background for the main subjects of the pictures. The model will have to deal with </a:t>
            </a:r>
            <a:r>
              <a:rPr lang="en-US" sz="2000" b="1" dirty="0">
                <a:solidFill>
                  <a:srgbClr val="212121"/>
                </a:solidFill>
              </a:rPr>
              <a:t>noise</a:t>
            </a:r>
            <a:r>
              <a:rPr lang="en-US" sz="2000" dirty="0">
                <a:solidFill>
                  <a:srgbClr val="212121"/>
                </a:solidFill>
              </a:rPr>
              <a:t>.</a:t>
            </a:r>
          </a:p>
        </p:txBody>
      </p:sp>
      <p:pic>
        <p:nvPicPr>
          <p:cNvPr id="5" name="Immagine 4" descr="Immagine che contiene mammifero, grande felino, Animale terrestre, fauna&#10;&#10;Descrizione generata automaticamente">
            <a:extLst>
              <a:ext uri="{FF2B5EF4-FFF2-40B4-BE49-F238E27FC236}">
                <a16:creationId xmlns:a16="http://schemas.microsoft.com/office/drawing/2014/main" id="{7B6A8129-0485-4560-83A4-8517D17E6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49" y="3076189"/>
            <a:ext cx="2286005" cy="2496317"/>
          </a:xfrm>
          <a:prstGeom prst="rect">
            <a:avLst/>
          </a:prstGeom>
        </p:spPr>
      </p:pic>
      <p:pic>
        <p:nvPicPr>
          <p:cNvPr id="9" name="Immagine 8" descr="Immagine che contiene edificio, albero, aria aperta, pianta&#10;&#10;Descrizione generata automaticamente">
            <a:extLst>
              <a:ext uri="{FF2B5EF4-FFF2-40B4-BE49-F238E27FC236}">
                <a16:creationId xmlns:a16="http://schemas.microsoft.com/office/drawing/2014/main" id="{AB33553D-0A2E-78E3-715F-807E0B2FA5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401" y="3076190"/>
            <a:ext cx="2286005" cy="249631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741164A-8B30-961A-D379-DCFFE47DDAF6}"/>
              </a:ext>
            </a:extLst>
          </p:cNvPr>
          <p:cNvSpPr txBox="1"/>
          <p:nvPr/>
        </p:nvSpPr>
        <p:spPr>
          <a:xfrm>
            <a:off x="3676600" y="5599321"/>
            <a:ext cx="3765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F</a:t>
            </a:r>
            <a:r>
              <a:rPr lang="it-IT" sz="1200" dirty="0"/>
              <a:t>6. </a:t>
            </a:r>
            <a:r>
              <a:rPr lang="it-IT" sz="1200" dirty="0" err="1"/>
              <a:t>Examples</a:t>
            </a:r>
            <a:r>
              <a:rPr lang="it-IT" sz="1200" dirty="0"/>
              <a:t> of </a:t>
            </a:r>
            <a:r>
              <a:rPr lang="it-IT" sz="1200" dirty="0" err="1"/>
              <a:t>landscapes</a:t>
            </a:r>
            <a:r>
              <a:rPr lang="it-IT" sz="1200" dirty="0"/>
              <a:t> </a:t>
            </a:r>
            <a:r>
              <a:rPr lang="it-IT" sz="1200" dirty="0" err="1"/>
              <a:t>as</a:t>
            </a:r>
            <a:r>
              <a:rPr lang="it-IT" sz="1200" dirty="0"/>
              <a:t> </a:t>
            </a:r>
            <a:r>
              <a:rPr lang="it-IT" sz="1200" dirty="0" err="1"/>
              <a:t>secondary</a:t>
            </a:r>
            <a:r>
              <a:rPr lang="it-IT" sz="1200" dirty="0"/>
              <a:t> </a:t>
            </a:r>
            <a:r>
              <a:rPr lang="it-IT" sz="1200" dirty="0" err="1"/>
              <a:t>subjects</a:t>
            </a:r>
            <a:r>
              <a:rPr lang="it-IT" sz="1200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4194571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2850</TotalTime>
  <Words>1116</Words>
  <Application>Microsoft Office PowerPoint</Application>
  <PresentationFormat>Widescreen</PresentationFormat>
  <Paragraphs>176</Paragraphs>
  <Slides>31</Slides>
  <Notes>21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8" baseType="lpstr">
      <vt:lpstr>Arial</vt:lpstr>
      <vt:lpstr>Calibri</vt:lpstr>
      <vt:lpstr>Cambria Math</vt:lpstr>
      <vt:lpstr>Century Schoolbook</vt:lpstr>
      <vt:lpstr>Consolas</vt:lpstr>
      <vt:lpstr>Wingdings 2</vt:lpstr>
      <vt:lpstr>View</vt:lpstr>
      <vt:lpstr>Landscape Generation</vt:lpstr>
      <vt:lpstr>Business Understanding</vt:lpstr>
      <vt:lpstr>Problem</vt:lpstr>
      <vt:lpstr>Strategy</vt:lpstr>
      <vt:lpstr>Data Understanding</vt:lpstr>
      <vt:lpstr>Dataset</vt:lpstr>
      <vt:lpstr>Presentazione standard di PowerPoint</vt:lpstr>
      <vt:lpstr>Observations (1/3)</vt:lpstr>
      <vt:lpstr>Observations (2/3)</vt:lpstr>
      <vt:lpstr>Observations (3/3)</vt:lpstr>
      <vt:lpstr>Data Preparation</vt:lpstr>
      <vt:lpstr>Parsing</vt:lpstr>
      <vt:lpstr>Filtering</vt:lpstr>
      <vt:lpstr>Cropping</vt:lpstr>
      <vt:lpstr>Resizing</vt:lpstr>
      <vt:lpstr>Normalization</vt:lpstr>
      <vt:lpstr>One-Hot Encoding</vt:lpstr>
      <vt:lpstr>Grayscale Augmentation</vt:lpstr>
      <vt:lpstr>Cut-Out Augmentation</vt:lpstr>
      <vt:lpstr>Observations</vt:lpstr>
      <vt:lpstr>Modelling</vt:lpstr>
      <vt:lpstr>CVAE</vt:lpstr>
      <vt:lpstr>Narrow Variant</vt:lpstr>
      <vt:lpstr>AlexNet Variant</vt:lpstr>
      <vt:lpstr>Wide Variant</vt:lpstr>
      <vt:lpstr>Improved CVAE</vt:lpstr>
      <vt:lpstr>AE</vt:lpstr>
      <vt:lpstr>VAE</vt:lpstr>
      <vt:lpstr>Evaluation</vt:lpstr>
      <vt:lpstr>Thank you.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ChessGame Web Application</dc:title>
  <dc:creator>Jahrim Gabriele Cesario</dc:creator>
  <cp:lastModifiedBy>Jahrim Gabriele Cesario</cp:lastModifiedBy>
  <cp:revision>22</cp:revision>
  <dcterms:created xsi:type="dcterms:W3CDTF">2023-09-20T07:31:16Z</dcterms:created>
  <dcterms:modified xsi:type="dcterms:W3CDTF">2023-12-06T16:48:47Z</dcterms:modified>
</cp:coreProperties>
</file>